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9311" r:id="rId1"/>
  </p:sldMasterIdLst>
  <p:notesMasterIdLst>
    <p:notesMasterId r:id="rId22"/>
  </p:notesMasterIdLst>
  <p:sldIdLst>
    <p:sldId id="441" r:id="rId2"/>
    <p:sldId id="633" r:id="rId3"/>
    <p:sldId id="631" r:id="rId4"/>
    <p:sldId id="632" r:id="rId5"/>
    <p:sldId id="634" r:id="rId6"/>
    <p:sldId id="592" r:id="rId7"/>
    <p:sldId id="448" r:id="rId8"/>
    <p:sldId id="274" r:id="rId9"/>
    <p:sldId id="593" r:id="rId10"/>
    <p:sldId id="282" r:id="rId11"/>
    <p:sldId id="626" r:id="rId12"/>
    <p:sldId id="637" r:id="rId13"/>
    <p:sldId id="621" r:id="rId14"/>
    <p:sldId id="636" r:id="rId15"/>
    <p:sldId id="638" r:id="rId16"/>
    <p:sldId id="639" r:id="rId17"/>
    <p:sldId id="641" r:id="rId18"/>
    <p:sldId id="642" r:id="rId19"/>
    <p:sldId id="594" r:id="rId20"/>
    <p:sldId id="452" r:id="rId21"/>
  </p:sldIdLst>
  <p:sldSz cx="9144000" cy="5143500" type="screen16x9"/>
  <p:notesSz cx="7010400" cy="12039600"/>
  <p:defaultTextStyle>
    <a:defPPr>
      <a:defRPr lang="en-U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5613" indent="1588" algn="l" rtl="0" fontAlgn="base">
      <a:spcBef>
        <a:spcPct val="0"/>
      </a:spcBef>
      <a:spcAft>
        <a:spcPct val="0"/>
      </a:spcAft>
      <a:defRPr kern="1200">
        <a:solidFill>
          <a:schemeClr val="tx1"/>
        </a:solidFill>
        <a:latin typeface="Arial" charset="0"/>
        <a:ea typeface="ＭＳ Ｐゴシック" charset="-128"/>
        <a:cs typeface="+mn-cs"/>
      </a:defRPr>
    </a:lvl2pPr>
    <a:lvl3pPr marL="911225" indent="3175" algn="l" rtl="0" fontAlgn="base">
      <a:spcBef>
        <a:spcPct val="0"/>
      </a:spcBef>
      <a:spcAft>
        <a:spcPct val="0"/>
      </a:spcAft>
      <a:defRPr kern="1200">
        <a:solidFill>
          <a:schemeClr val="tx1"/>
        </a:solidFill>
        <a:latin typeface="Arial" charset="0"/>
        <a:ea typeface="ＭＳ Ｐゴシック" charset="-128"/>
        <a:cs typeface="+mn-cs"/>
      </a:defRPr>
    </a:lvl3pPr>
    <a:lvl4pPr marL="1366838" indent="4763" algn="l" rtl="0" fontAlgn="base">
      <a:spcBef>
        <a:spcPct val="0"/>
      </a:spcBef>
      <a:spcAft>
        <a:spcPct val="0"/>
      </a:spcAft>
      <a:defRPr kern="1200">
        <a:solidFill>
          <a:schemeClr val="tx1"/>
        </a:solidFill>
        <a:latin typeface="Arial" charset="0"/>
        <a:ea typeface="ＭＳ Ｐゴシック" charset="-128"/>
        <a:cs typeface="+mn-cs"/>
      </a:defRPr>
    </a:lvl4pPr>
    <a:lvl5pPr marL="1822450" indent="635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FF"/>
    <a:srgbClr val="007CBA"/>
    <a:srgbClr val="222C67"/>
    <a:srgbClr val="2E2925"/>
    <a:srgbClr val="CCFFFF"/>
    <a:srgbClr val="CCFFCC"/>
    <a:srgbClr val="E5B611"/>
    <a:srgbClr val="0000FF"/>
    <a:srgbClr val="FF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265" autoAdjust="0"/>
    <p:restoredTop sz="94660"/>
  </p:normalViewPr>
  <p:slideViewPr>
    <p:cSldViewPr>
      <p:cViewPr varScale="1">
        <p:scale>
          <a:sx n="107" d="100"/>
          <a:sy n="107" d="100"/>
        </p:scale>
        <p:origin x="101" y="125"/>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8DF763-197E-44CC-8866-7F28A68294BD}"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8071331F-A740-4696-BBBB-81B8AAAB4347}">
      <dgm:prSet custT="1"/>
      <dgm:spPr/>
      <dgm:t>
        <a:bodyPr/>
        <a:lstStyle/>
        <a:p>
          <a:r>
            <a:rPr kumimoji="1" lang="en-US" sz="1600" b="1" dirty="0">
              <a:latin typeface="+mn-lt"/>
            </a:rPr>
            <a:t>Real World Data (RWD): </a:t>
          </a:r>
          <a:r>
            <a:rPr kumimoji="1" lang="en-US" sz="1600" dirty="0">
              <a:latin typeface="+mn-lt"/>
            </a:rPr>
            <a:t>Data relating to patient health status and/or the delivery of health care routinely collected from a </a:t>
          </a:r>
          <a:r>
            <a:rPr kumimoji="1" lang="en-US" sz="1600" i="1" dirty="0">
              <a:latin typeface="+mn-lt"/>
            </a:rPr>
            <a:t>variety of sources</a:t>
          </a:r>
          <a:r>
            <a:rPr kumimoji="1" lang="en-US" sz="1600" dirty="0">
              <a:latin typeface="+mn-lt"/>
            </a:rPr>
            <a:t>. </a:t>
          </a:r>
          <a:endParaRPr lang="en-US" sz="1600" dirty="0">
            <a:latin typeface="+mn-lt"/>
          </a:endParaRPr>
        </a:p>
      </dgm:t>
    </dgm:pt>
    <dgm:pt modelId="{6B0ED2B3-9B57-4DF3-A604-E6CD24BFFF99}" type="parTrans" cxnId="{CED076D3-A82F-4F4B-94D2-12436F3295DC}">
      <dgm:prSet/>
      <dgm:spPr/>
      <dgm:t>
        <a:bodyPr/>
        <a:lstStyle/>
        <a:p>
          <a:endParaRPr lang="en-US"/>
        </a:p>
      </dgm:t>
    </dgm:pt>
    <dgm:pt modelId="{E9879531-8425-4FE8-ACAE-E3CBAB803D63}" type="sibTrans" cxnId="{CED076D3-A82F-4F4B-94D2-12436F3295DC}">
      <dgm:prSet/>
      <dgm:spPr/>
      <dgm:t>
        <a:bodyPr/>
        <a:lstStyle/>
        <a:p>
          <a:endParaRPr lang="en-US"/>
        </a:p>
      </dgm:t>
    </dgm:pt>
    <dgm:pt modelId="{F456C9D3-FA07-4E03-801D-B2702CE078EE}">
      <dgm:prSet custT="1"/>
      <dgm:spPr/>
      <dgm:t>
        <a:bodyPr/>
        <a:lstStyle/>
        <a:p>
          <a:pPr marL="57150" indent="0" algn="l"/>
          <a:r>
            <a:rPr lang="en-US" sz="1400" b="0" dirty="0">
              <a:latin typeface="+mn-lt"/>
            </a:rPr>
            <a:t>electronic health records (EHRs)</a:t>
          </a:r>
        </a:p>
      </dgm:t>
    </dgm:pt>
    <dgm:pt modelId="{D1CF97F9-BEAE-43B7-904D-2A84ED3DE6FF}" type="parTrans" cxnId="{5861B328-C9BD-40F1-8974-DAA812DD5EA7}">
      <dgm:prSet/>
      <dgm:spPr/>
      <dgm:t>
        <a:bodyPr/>
        <a:lstStyle/>
        <a:p>
          <a:endParaRPr lang="en-US"/>
        </a:p>
      </dgm:t>
    </dgm:pt>
    <dgm:pt modelId="{FC565222-500A-4527-8804-8EA9BB69494B}" type="sibTrans" cxnId="{5861B328-C9BD-40F1-8974-DAA812DD5EA7}">
      <dgm:prSet/>
      <dgm:spPr/>
      <dgm:t>
        <a:bodyPr/>
        <a:lstStyle/>
        <a:p>
          <a:endParaRPr lang="en-US"/>
        </a:p>
      </dgm:t>
    </dgm:pt>
    <dgm:pt modelId="{B079EFD0-3D3F-4D39-B674-EF53F4B045D4}">
      <dgm:prSet custT="1"/>
      <dgm:spPr/>
      <dgm:t>
        <a:bodyPr/>
        <a:lstStyle/>
        <a:p>
          <a:r>
            <a:rPr kumimoji="1" lang="en-US" sz="1600" b="1" dirty="0"/>
            <a:t>Real World Evidence</a:t>
          </a:r>
          <a:r>
            <a:rPr kumimoji="1" lang="en-US" sz="1600" dirty="0"/>
            <a:t> </a:t>
          </a:r>
          <a:r>
            <a:rPr kumimoji="1" lang="en-US" sz="1600" b="1" dirty="0"/>
            <a:t>(RWE): </a:t>
          </a:r>
          <a:r>
            <a:rPr kumimoji="1" lang="en-US" sz="1600" b="0" dirty="0"/>
            <a:t>C</a:t>
          </a:r>
          <a:r>
            <a:rPr kumimoji="1" lang="en-US" sz="1600" dirty="0"/>
            <a:t>linical evidence regarding the usage and potential benefits or risks of a medical product derived from analysis of RWD. </a:t>
          </a:r>
          <a:endParaRPr lang="en-US" sz="1600" dirty="0"/>
        </a:p>
      </dgm:t>
    </dgm:pt>
    <dgm:pt modelId="{5C7F88AA-586B-4D68-BEC6-593FAD887A31}" type="parTrans" cxnId="{3AA816E8-D05C-4C09-94E1-9F8BE34D0D69}">
      <dgm:prSet/>
      <dgm:spPr/>
      <dgm:t>
        <a:bodyPr/>
        <a:lstStyle/>
        <a:p>
          <a:endParaRPr lang="en-US"/>
        </a:p>
      </dgm:t>
    </dgm:pt>
    <dgm:pt modelId="{50EF70AD-8716-4BFC-8755-0618863BA7C3}" type="sibTrans" cxnId="{3AA816E8-D05C-4C09-94E1-9F8BE34D0D69}">
      <dgm:prSet/>
      <dgm:spPr/>
      <dgm:t>
        <a:bodyPr/>
        <a:lstStyle/>
        <a:p>
          <a:endParaRPr lang="en-US"/>
        </a:p>
      </dgm:t>
    </dgm:pt>
    <dgm:pt modelId="{5248C4E4-846F-4064-AF6B-A7679537B651}">
      <dgm:prSet custT="1"/>
      <dgm:spPr>
        <a:solidFill>
          <a:schemeClr val="accent1"/>
        </a:solidFill>
      </dgm:spPr>
      <dgm:t>
        <a:bodyPr/>
        <a:lstStyle/>
        <a:p>
          <a:pPr>
            <a:buFont typeface="Arial" panose="020B0604020202020204" pitchFamily="34" charset="0"/>
            <a:buChar char="•"/>
          </a:pPr>
          <a:r>
            <a:rPr lang="en-US" sz="1400" b="0" dirty="0">
              <a:latin typeface="+mn-lt"/>
            </a:rPr>
            <a:t>Generated using many different study designs, including but not limited to, randomized trials (e.g., large simple trials, pragmatic clinical trials) and observational studies.</a:t>
          </a:r>
        </a:p>
      </dgm:t>
    </dgm:pt>
    <dgm:pt modelId="{D7CC4FF1-A7E8-45D6-960C-E7D71764489A}" type="parTrans" cxnId="{7C4FD7E9-6B75-4144-97C6-4CA7DDC3152B}">
      <dgm:prSet/>
      <dgm:spPr/>
      <dgm:t>
        <a:bodyPr/>
        <a:lstStyle/>
        <a:p>
          <a:endParaRPr lang="en-US"/>
        </a:p>
      </dgm:t>
    </dgm:pt>
    <dgm:pt modelId="{31AD4962-C23D-4570-AB18-753B52A43955}" type="sibTrans" cxnId="{7C4FD7E9-6B75-4144-97C6-4CA7DDC3152B}">
      <dgm:prSet/>
      <dgm:spPr/>
      <dgm:t>
        <a:bodyPr/>
        <a:lstStyle/>
        <a:p>
          <a:endParaRPr lang="en-US"/>
        </a:p>
      </dgm:t>
    </dgm:pt>
    <dgm:pt modelId="{BC77F8AB-5000-4BE3-B879-322976B7FC50}">
      <dgm:prSet custT="1"/>
      <dgm:spPr/>
      <dgm:t>
        <a:bodyPr/>
        <a:lstStyle/>
        <a:p>
          <a:pPr marL="57150" indent="0" algn="l"/>
          <a:r>
            <a:rPr lang="en-US" sz="1400" b="0" dirty="0">
              <a:latin typeface="+mn-lt"/>
            </a:rPr>
            <a:t> claims &amp; billing data</a:t>
          </a:r>
        </a:p>
      </dgm:t>
    </dgm:pt>
    <dgm:pt modelId="{9E6F6651-E632-4A99-8535-4DFECAD05A5E}" type="parTrans" cxnId="{F379FFF9-67F1-48C6-B081-F9678E5E71AF}">
      <dgm:prSet/>
      <dgm:spPr/>
      <dgm:t>
        <a:bodyPr/>
        <a:lstStyle/>
        <a:p>
          <a:endParaRPr lang="en-US"/>
        </a:p>
      </dgm:t>
    </dgm:pt>
    <dgm:pt modelId="{DFF98320-BB46-46EF-BC5B-A444ED662653}" type="sibTrans" cxnId="{F379FFF9-67F1-48C6-B081-F9678E5E71AF}">
      <dgm:prSet/>
      <dgm:spPr/>
      <dgm:t>
        <a:bodyPr/>
        <a:lstStyle/>
        <a:p>
          <a:endParaRPr lang="en-US"/>
        </a:p>
      </dgm:t>
    </dgm:pt>
    <dgm:pt modelId="{0DFF70AA-46E9-4595-83C0-1C8B4286C118}">
      <dgm:prSet custT="1"/>
      <dgm:spPr/>
      <dgm:t>
        <a:bodyPr/>
        <a:lstStyle/>
        <a:p>
          <a:pPr marL="114300" indent="0" algn="l"/>
          <a:r>
            <a:rPr lang="en-US" sz="1400" b="0" dirty="0">
              <a:latin typeface="+mn-lt"/>
            </a:rPr>
            <a:t>data from product &amp; disease registries</a:t>
          </a:r>
        </a:p>
      </dgm:t>
    </dgm:pt>
    <dgm:pt modelId="{8AF1F5C6-2718-4984-8DA3-E77BE43033D9}" type="parTrans" cxnId="{D5C9EA11-17F8-41FF-B200-EE109984C340}">
      <dgm:prSet/>
      <dgm:spPr/>
      <dgm:t>
        <a:bodyPr/>
        <a:lstStyle/>
        <a:p>
          <a:endParaRPr lang="en-US"/>
        </a:p>
      </dgm:t>
    </dgm:pt>
    <dgm:pt modelId="{037E3575-3C30-454E-B7B2-84DF4F602F19}" type="sibTrans" cxnId="{D5C9EA11-17F8-41FF-B200-EE109984C340}">
      <dgm:prSet/>
      <dgm:spPr/>
      <dgm:t>
        <a:bodyPr/>
        <a:lstStyle/>
        <a:p>
          <a:endParaRPr lang="en-US"/>
        </a:p>
      </dgm:t>
    </dgm:pt>
    <dgm:pt modelId="{9DB35570-7C1E-4F9D-98F3-FE4C18F7A5A8}">
      <dgm:prSet custT="1"/>
      <dgm:spPr/>
      <dgm:t>
        <a:bodyPr/>
        <a:lstStyle/>
        <a:p>
          <a:pPr marL="114300" indent="0" algn="l"/>
          <a:r>
            <a:rPr lang="en-US" sz="1400" b="0" dirty="0">
              <a:latin typeface="+mn-lt"/>
            </a:rPr>
            <a:t>patient-generated data including in home-use settings</a:t>
          </a:r>
        </a:p>
      </dgm:t>
    </dgm:pt>
    <dgm:pt modelId="{D455AE45-310C-4C2D-8163-56EB9C73F1B8}" type="parTrans" cxnId="{7F4A7966-9287-4682-8D95-CB367B4D87C8}">
      <dgm:prSet/>
      <dgm:spPr/>
      <dgm:t>
        <a:bodyPr/>
        <a:lstStyle/>
        <a:p>
          <a:endParaRPr lang="en-US"/>
        </a:p>
      </dgm:t>
    </dgm:pt>
    <dgm:pt modelId="{DFFBF821-B07E-4928-9290-2D3937D0A912}" type="sibTrans" cxnId="{7F4A7966-9287-4682-8D95-CB367B4D87C8}">
      <dgm:prSet/>
      <dgm:spPr/>
      <dgm:t>
        <a:bodyPr/>
        <a:lstStyle/>
        <a:p>
          <a:endParaRPr lang="en-US"/>
        </a:p>
      </dgm:t>
    </dgm:pt>
    <dgm:pt modelId="{910CEEEE-F43E-4107-A7E1-153B7F5F4D8F}">
      <dgm:prSet custT="1"/>
      <dgm:spPr/>
      <dgm:t>
        <a:bodyPr/>
        <a:lstStyle/>
        <a:p>
          <a:pPr marL="114300" indent="0" algn="l"/>
          <a:r>
            <a:rPr lang="en-US" sz="1400" b="0" dirty="0">
              <a:latin typeface="+mn-lt"/>
            </a:rPr>
            <a:t>data gathered from other sources that can inform on health status e.g. mobile devices</a:t>
          </a:r>
        </a:p>
      </dgm:t>
    </dgm:pt>
    <dgm:pt modelId="{E4E261D5-9AEA-489B-8030-1DE1E66EF943}" type="parTrans" cxnId="{034B9548-D67F-4318-9C1B-3CAD4201D390}">
      <dgm:prSet/>
      <dgm:spPr/>
      <dgm:t>
        <a:bodyPr/>
        <a:lstStyle/>
        <a:p>
          <a:endParaRPr lang="en-US"/>
        </a:p>
      </dgm:t>
    </dgm:pt>
    <dgm:pt modelId="{2E7624C4-37E1-4152-AF73-CAEAB524F32E}" type="sibTrans" cxnId="{034B9548-D67F-4318-9C1B-3CAD4201D390}">
      <dgm:prSet/>
      <dgm:spPr/>
      <dgm:t>
        <a:bodyPr/>
        <a:lstStyle/>
        <a:p>
          <a:endParaRPr lang="en-US"/>
        </a:p>
      </dgm:t>
    </dgm:pt>
    <dgm:pt modelId="{4FF384CF-04EC-40DD-9698-ABF034BD3840}" type="pres">
      <dgm:prSet presAssocID="{D38DF763-197E-44CC-8866-7F28A68294BD}" presName="theList" presStyleCnt="0">
        <dgm:presLayoutVars>
          <dgm:dir/>
          <dgm:animLvl val="lvl"/>
          <dgm:resizeHandles val="exact"/>
        </dgm:presLayoutVars>
      </dgm:prSet>
      <dgm:spPr/>
    </dgm:pt>
    <dgm:pt modelId="{CA0CA9B7-B5D4-4E75-976D-B90AF491EAAB}" type="pres">
      <dgm:prSet presAssocID="{8071331F-A740-4696-BBBB-81B8AAAB4347}" presName="compNode" presStyleCnt="0"/>
      <dgm:spPr/>
    </dgm:pt>
    <dgm:pt modelId="{7D6AA804-F07C-492A-BDE3-92F0E31BA4CE}" type="pres">
      <dgm:prSet presAssocID="{8071331F-A740-4696-BBBB-81B8AAAB4347}" presName="aNode" presStyleLbl="bgShp" presStyleIdx="0" presStyleCnt="2" custScaleX="100150"/>
      <dgm:spPr/>
    </dgm:pt>
    <dgm:pt modelId="{4F3B58A8-0772-4172-8F19-CA2F778D9478}" type="pres">
      <dgm:prSet presAssocID="{8071331F-A740-4696-BBBB-81B8AAAB4347}" presName="textNode" presStyleLbl="bgShp" presStyleIdx="0" presStyleCnt="2"/>
      <dgm:spPr/>
    </dgm:pt>
    <dgm:pt modelId="{85929152-8BB1-4C75-B04F-B671A4514EDD}" type="pres">
      <dgm:prSet presAssocID="{8071331F-A740-4696-BBBB-81B8AAAB4347}" presName="compChildNode" presStyleCnt="0"/>
      <dgm:spPr/>
    </dgm:pt>
    <dgm:pt modelId="{A0AD9A47-CEC1-454C-B74C-A51D7CBAD5B2}" type="pres">
      <dgm:prSet presAssocID="{8071331F-A740-4696-BBBB-81B8AAAB4347}" presName="theInnerList" presStyleCnt="0"/>
      <dgm:spPr/>
    </dgm:pt>
    <dgm:pt modelId="{72635959-3F38-436D-828D-5C05C5940874}" type="pres">
      <dgm:prSet presAssocID="{F456C9D3-FA07-4E03-801D-B2702CE078EE}" presName="childNode" presStyleLbl="node1" presStyleIdx="0" presStyleCnt="6" custScaleX="115417" custLinFactNeighborY="-38328">
        <dgm:presLayoutVars>
          <dgm:bulletEnabled val="1"/>
        </dgm:presLayoutVars>
      </dgm:prSet>
      <dgm:spPr/>
    </dgm:pt>
    <dgm:pt modelId="{0A31A152-A353-411E-8518-7A870DB65577}" type="pres">
      <dgm:prSet presAssocID="{F456C9D3-FA07-4E03-801D-B2702CE078EE}" presName="aSpace2" presStyleCnt="0"/>
      <dgm:spPr/>
    </dgm:pt>
    <dgm:pt modelId="{AC70B17C-CE3B-49AB-8E85-53B61B308E13}" type="pres">
      <dgm:prSet presAssocID="{BC77F8AB-5000-4BE3-B879-322976B7FC50}" presName="childNode" presStyleLbl="node1" presStyleIdx="1" presStyleCnt="6" custScaleX="115417" custLinFactNeighborY="-60327">
        <dgm:presLayoutVars>
          <dgm:bulletEnabled val="1"/>
        </dgm:presLayoutVars>
      </dgm:prSet>
      <dgm:spPr/>
    </dgm:pt>
    <dgm:pt modelId="{EAA19D58-AA7B-4891-A886-AA895AAFEB37}" type="pres">
      <dgm:prSet presAssocID="{BC77F8AB-5000-4BE3-B879-322976B7FC50}" presName="aSpace2" presStyleCnt="0"/>
      <dgm:spPr/>
    </dgm:pt>
    <dgm:pt modelId="{8F1639BC-F267-4C4F-B7EB-99FDD2AF3C3D}" type="pres">
      <dgm:prSet presAssocID="{0DFF70AA-46E9-4595-83C0-1C8B4286C118}" presName="childNode" presStyleLbl="node1" presStyleIdx="2" presStyleCnt="6" custScaleX="115417" custLinFactNeighborX="-72" custLinFactNeighborY="-62787">
        <dgm:presLayoutVars>
          <dgm:bulletEnabled val="1"/>
        </dgm:presLayoutVars>
      </dgm:prSet>
      <dgm:spPr/>
    </dgm:pt>
    <dgm:pt modelId="{B36B6025-A40A-40C5-A748-F11BCF9EEE44}" type="pres">
      <dgm:prSet presAssocID="{0DFF70AA-46E9-4595-83C0-1C8B4286C118}" presName="aSpace2" presStyleCnt="0"/>
      <dgm:spPr/>
    </dgm:pt>
    <dgm:pt modelId="{8F22821E-AE9C-4564-AF1C-1C97DAA5FACB}" type="pres">
      <dgm:prSet presAssocID="{9DB35570-7C1E-4F9D-98F3-FE4C18F7A5A8}" presName="childNode" presStyleLbl="node1" presStyleIdx="3" presStyleCnt="6" custScaleX="115417" custScaleY="134288" custLinFactNeighborY="-75068">
        <dgm:presLayoutVars>
          <dgm:bulletEnabled val="1"/>
        </dgm:presLayoutVars>
      </dgm:prSet>
      <dgm:spPr/>
    </dgm:pt>
    <dgm:pt modelId="{0DD997DC-B638-4DB1-A052-22F646EDDD3D}" type="pres">
      <dgm:prSet presAssocID="{9DB35570-7C1E-4F9D-98F3-FE4C18F7A5A8}" presName="aSpace2" presStyleCnt="0"/>
      <dgm:spPr/>
    </dgm:pt>
    <dgm:pt modelId="{1363695F-DC89-4D8A-8DF4-979E78A7BA9D}" type="pres">
      <dgm:prSet presAssocID="{910CEEEE-F43E-4107-A7E1-153B7F5F4D8F}" presName="childNode" presStyleLbl="node1" presStyleIdx="4" presStyleCnt="6" custScaleX="115417" custScaleY="150471" custLinFactNeighborY="-75068">
        <dgm:presLayoutVars>
          <dgm:bulletEnabled val="1"/>
        </dgm:presLayoutVars>
      </dgm:prSet>
      <dgm:spPr/>
    </dgm:pt>
    <dgm:pt modelId="{3DB81F0F-EA05-49C3-AE5E-EDDDFFE56B17}" type="pres">
      <dgm:prSet presAssocID="{8071331F-A740-4696-BBBB-81B8AAAB4347}" presName="aSpace" presStyleCnt="0"/>
      <dgm:spPr/>
    </dgm:pt>
    <dgm:pt modelId="{203DE0D2-93D2-46E7-8063-2237A5FE694D}" type="pres">
      <dgm:prSet presAssocID="{B079EFD0-3D3F-4D39-B674-EF53F4B045D4}" presName="compNode" presStyleCnt="0"/>
      <dgm:spPr/>
    </dgm:pt>
    <dgm:pt modelId="{19499BD6-A378-4DEB-90A7-AA6295525D1B}" type="pres">
      <dgm:prSet presAssocID="{B079EFD0-3D3F-4D39-B674-EF53F4B045D4}" presName="aNode" presStyleLbl="bgShp" presStyleIdx="1" presStyleCnt="2" custScaleX="103455"/>
      <dgm:spPr/>
    </dgm:pt>
    <dgm:pt modelId="{35A33FDE-DED8-4086-BA05-7B2527F1253E}" type="pres">
      <dgm:prSet presAssocID="{B079EFD0-3D3F-4D39-B674-EF53F4B045D4}" presName="textNode" presStyleLbl="bgShp" presStyleIdx="1" presStyleCnt="2"/>
      <dgm:spPr/>
    </dgm:pt>
    <dgm:pt modelId="{CEB5D0D4-CB0E-42A7-B2DB-391920CBB049}" type="pres">
      <dgm:prSet presAssocID="{B079EFD0-3D3F-4D39-B674-EF53F4B045D4}" presName="compChildNode" presStyleCnt="0"/>
      <dgm:spPr/>
    </dgm:pt>
    <dgm:pt modelId="{8D340CA3-2FF6-4BAD-A6DB-EE67D39E0CC3}" type="pres">
      <dgm:prSet presAssocID="{B079EFD0-3D3F-4D39-B674-EF53F4B045D4}" presName="theInnerList" presStyleCnt="0"/>
      <dgm:spPr/>
    </dgm:pt>
    <dgm:pt modelId="{6367EE8C-7CE4-48FB-8971-9AD02353C396}" type="pres">
      <dgm:prSet presAssocID="{5248C4E4-846F-4064-AF6B-A7679537B651}" presName="childNode" presStyleLbl="node1" presStyleIdx="5" presStyleCnt="6">
        <dgm:presLayoutVars>
          <dgm:bulletEnabled val="1"/>
        </dgm:presLayoutVars>
      </dgm:prSet>
      <dgm:spPr/>
    </dgm:pt>
  </dgm:ptLst>
  <dgm:cxnLst>
    <dgm:cxn modelId="{26813001-94D2-4FF1-B2D3-0E924FF4820A}" type="presOf" srcId="{D38DF763-197E-44CC-8866-7F28A68294BD}" destId="{4FF384CF-04EC-40DD-9698-ABF034BD3840}" srcOrd="0" destOrd="0" presId="urn:microsoft.com/office/officeart/2005/8/layout/lProcess2"/>
    <dgm:cxn modelId="{D5C9EA11-17F8-41FF-B200-EE109984C340}" srcId="{8071331F-A740-4696-BBBB-81B8AAAB4347}" destId="{0DFF70AA-46E9-4595-83C0-1C8B4286C118}" srcOrd="2" destOrd="0" parTransId="{8AF1F5C6-2718-4984-8DA3-E77BE43033D9}" sibTransId="{037E3575-3C30-454E-B7B2-84DF4F602F19}"/>
    <dgm:cxn modelId="{5861B328-C9BD-40F1-8974-DAA812DD5EA7}" srcId="{8071331F-A740-4696-BBBB-81B8AAAB4347}" destId="{F456C9D3-FA07-4E03-801D-B2702CE078EE}" srcOrd="0" destOrd="0" parTransId="{D1CF97F9-BEAE-43B7-904D-2A84ED3DE6FF}" sibTransId="{FC565222-500A-4527-8804-8EA9BB69494B}"/>
    <dgm:cxn modelId="{F9D4232E-FF9B-42B6-9496-724BFE9CEC17}" type="presOf" srcId="{910CEEEE-F43E-4107-A7E1-153B7F5F4D8F}" destId="{1363695F-DC89-4D8A-8DF4-979E78A7BA9D}" srcOrd="0" destOrd="0" presId="urn:microsoft.com/office/officeart/2005/8/layout/lProcess2"/>
    <dgm:cxn modelId="{6281612E-E4F7-46D1-B20C-8AC5D3521FF6}" type="presOf" srcId="{F456C9D3-FA07-4E03-801D-B2702CE078EE}" destId="{72635959-3F38-436D-828D-5C05C5940874}" srcOrd="0" destOrd="0" presId="urn:microsoft.com/office/officeart/2005/8/layout/lProcess2"/>
    <dgm:cxn modelId="{36FC193A-692F-45F9-8373-060E3048B3F4}" type="presOf" srcId="{B079EFD0-3D3F-4D39-B674-EF53F4B045D4}" destId="{19499BD6-A378-4DEB-90A7-AA6295525D1B}" srcOrd="0" destOrd="0" presId="urn:microsoft.com/office/officeart/2005/8/layout/lProcess2"/>
    <dgm:cxn modelId="{7F4A7966-9287-4682-8D95-CB367B4D87C8}" srcId="{8071331F-A740-4696-BBBB-81B8AAAB4347}" destId="{9DB35570-7C1E-4F9D-98F3-FE4C18F7A5A8}" srcOrd="3" destOrd="0" parTransId="{D455AE45-310C-4C2D-8163-56EB9C73F1B8}" sibTransId="{DFFBF821-B07E-4928-9290-2D3937D0A912}"/>
    <dgm:cxn modelId="{034B9548-D67F-4318-9C1B-3CAD4201D390}" srcId="{8071331F-A740-4696-BBBB-81B8AAAB4347}" destId="{910CEEEE-F43E-4107-A7E1-153B7F5F4D8F}" srcOrd="4" destOrd="0" parTransId="{E4E261D5-9AEA-489B-8030-1DE1E66EF943}" sibTransId="{2E7624C4-37E1-4152-AF73-CAEAB524F32E}"/>
    <dgm:cxn modelId="{ED660E7C-D948-4258-BA97-DDD59EFBC7E4}" type="presOf" srcId="{B079EFD0-3D3F-4D39-B674-EF53F4B045D4}" destId="{35A33FDE-DED8-4086-BA05-7B2527F1253E}" srcOrd="1" destOrd="0" presId="urn:microsoft.com/office/officeart/2005/8/layout/lProcess2"/>
    <dgm:cxn modelId="{96C89587-B81A-4CC2-AA89-F935C1F6E398}" type="presOf" srcId="{0DFF70AA-46E9-4595-83C0-1C8B4286C118}" destId="{8F1639BC-F267-4C4F-B7EB-99FDD2AF3C3D}" srcOrd="0" destOrd="0" presId="urn:microsoft.com/office/officeart/2005/8/layout/lProcess2"/>
    <dgm:cxn modelId="{16AB8D9C-B85C-4BF1-888D-C38A779E2CAC}" type="presOf" srcId="{8071331F-A740-4696-BBBB-81B8AAAB4347}" destId="{4F3B58A8-0772-4172-8F19-CA2F778D9478}" srcOrd="1" destOrd="0" presId="urn:microsoft.com/office/officeart/2005/8/layout/lProcess2"/>
    <dgm:cxn modelId="{24548CA8-BF6C-4257-BC0E-B82B7D199CE1}" type="presOf" srcId="{8071331F-A740-4696-BBBB-81B8AAAB4347}" destId="{7D6AA804-F07C-492A-BDE3-92F0E31BA4CE}" srcOrd="0" destOrd="0" presId="urn:microsoft.com/office/officeart/2005/8/layout/lProcess2"/>
    <dgm:cxn modelId="{8D4CEEB6-38F1-4FDA-B003-C6E7AB4C769F}" type="presOf" srcId="{5248C4E4-846F-4064-AF6B-A7679537B651}" destId="{6367EE8C-7CE4-48FB-8971-9AD02353C396}" srcOrd="0" destOrd="0" presId="urn:microsoft.com/office/officeart/2005/8/layout/lProcess2"/>
    <dgm:cxn modelId="{4D2915CE-20D4-4049-81B8-C4E670CAE869}" type="presOf" srcId="{BC77F8AB-5000-4BE3-B879-322976B7FC50}" destId="{AC70B17C-CE3B-49AB-8E85-53B61B308E13}" srcOrd="0" destOrd="0" presId="urn:microsoft.com/office/officeart/2005/8/layout/lProcess2"/>
    <dgm:cxn modelId="{CED076D3-A82F-4F4B-94D2-12436F3295DC}" srcId="{D38DF763-197E-44CC-8866-7F28A68294BD}" destId="{8071331F-A740-4696-BBBB-81B8AAAB4347}" srcOrd="0" destOrd="0" parTransId="{6B0ED2B3-9B57-4DF3-A604-E6CD24BFFF99}" sibTransId="{E9879531-8425-4FE8-ACAE-E3CBAB803D63}"/>
    <dgm:cxn modelId="{5A9977DA-0518-47AC-A322-174DB9660DC2}" type="presOf" srcId="{9DB35570-7C1E-4F9D-98F3-FE4C18F7A5A8}" destId="{8F22821E-AE9C-4564-AF1C-1C97DAA5FACB}" srcOrd="0" destOrd="0" presId="urn:microsoft.com/office/officeart/2005/8/layout/lProcess2"/>
    <dgm:cxn modelId="{3AA816E8-D05C-4C09-94E1-9F8BE34D0D69}" srcId="{D38DF763-197E-44CC-8866-7F28A68294BD}" destId="{B079EFD0-3D3F-4D39-B674-EF53F4B045D4}" srcOrd="1" destOrd="0" parTransId="{5C7F88AA-586B-4D68-BEC6-593FAD887A31}" sibTransId="{50EF70AD-8716-4BFC-8755-0618863BA7C3}"/>
    <dgm:cxn modelId="{7C4FD7E9-6B75-4144-97C6-4CA7DDC3152B}" srcId="{B079EFD0-3D3F-4D39-B674-EF53F4B045D4}" destId="{5248C4E4-846F-4064-AF6B-A7679537B651}" srcOrd="0" destOrd="0" parTransId="{D7CC4FF1-A7E8-45D6-960C-E7D71764489A}" sibTransId="{31AD4962-C23D-4570-AB18-753B52A43955}"/>
    <dgm:cxn modelId="{F379FFF9-67F1-48C6-B081-F9678E5E71AF}" srcId="{8071331F-A740-4696-BBBB-81B8AAAB4347}" destId="{BC77F8AB-5000-4BE3-B879-322976B7FC50}" srcOrd="1" destOrd="0" parTransId="{9E6F6651-E632-4A99-8535-4DFECAD05A5E}" sibTransId="{DFF98320-BB46-46EF-BC5B-A444ED662653}"/>
    <dgm:cxn modelId="{5B21E014-F573-4C98-870B-4F26A4FDE153}" type="presParOf" srcId="{4FF384CF-04EC-40DD-9698-ABF034BD3840}" destId="{CA0CA9B7-B5D4-4E75-976D-B90AF491EAAB}" srcOrd="0" destOrd="0" presId="urn:microsoft.com/office/officeart/2005/8/layout/lProcess2"/>
    <dgm:cxn modelId="{78A21F5C-F59E-42B7-99E3-C086B83BC071}" type="presParOf" srcId="{CA0CA9B7-B5D4-4E75-976D-B90AF491EAAB}" destId="{7D6AA804-F07C-492A-BDE3-92F0E31BA4CE}" srcOrd="0" destOrd="0" presId="urn:microsoft.com/office/officeart/2005/8/layout/lProcess2"/>
    <dgm:cxn modelId="{764AAF58-D591-420E-BBD4-C29C581BB9B3}" type="presParOf" srcId="{CA0CA9B7-B5D4-4E75-976D-B90AF491EAAB}" destId="{4F3B58A8-0772-4172-8F19-CA2F778D9478}" srcOrd="1" destOrd="0" presId="urn:microsoft.com/office/officeart/2005/8/layout/lProcess2"/>
    <dgm:cxn modelId="{E186A160-B6BA-452D-8321-0AE7F8F1E318}" type="presParOf" srcId="{CA0CA9B7-B5D4-4E75-976D-B90AF491EAAB}" destId="{85929152-8BB1-4C75-B04F-B671A4514EDD}" srcOrd="2" destOrd="0" presId="urn:microsoft.com/office/officeart/2005/8/layout/lProcess2"/>
    <dgm:cxn modelId="{A8FD89F2-284D-468C-8E14-72CB1A64B8DD}" type="presParOf" srcId="{85929152-8BB1-4C75-B04F-B671A4514EDD}" destId="{A0AD9A47-CEC1-454C-B74C-A51D7CBAD5B2}" srcOrd="0" destOrd="0" presId="urn:microsoft.com/office/officeart/2005/8/layout/lProcess2"/>
    <dgm:cxn modelId="{2E3314BE-FDCD-4B1F-95E9-3FBCA7393ACD}" type="presParOf" srcId="{A0AD9A47-CEC1-454C-B74C-A51D7CBAD5B2}" destId="{72635959-3F38-436D-828D-5C05C5940874}" srcOrd="0" destOrd="0" presId="urn:microsoft.com/office/officeart/2005/8/layout/lProcess2"/>
    <dgm:cxn modelId="{F406C633-5E62-40F7-B17D-A6DAD3AF9631}" type="presParOf" srcId="{A0AD9A47-CEC1-454C-B74C-A51D7CBAD5B2}" destId="{0A31A152-A353-411E-8518-7A870DB65577}" srcOrd="1" destOrd="0" presId="urn:microsoft.com/office/officeart/2005/8/layout/lProcess2"/>
    <dgm:cxn modelId="{8341EB2B-587E-415C-86E2-873DA346F8E0}" type="presParOf" srcId="{A0AD9A47-CEC1-454C-B74C-A51D7CBAD5B2}" destId="{AC70B17C-CE3B-49AB-8E85-53B61B308E13}" srcOrd="2" destOrd="0" presId="urn:microsoft.com/office/officeart/2005/8/layout/lProcess2"/>
    <dgm:cxn modelId="{4CA99C4B-B36F-4A87-BC46-E84014BA1D13}" type="presParOf" srcId="{A0AD9A47-CEC1-454C-B74C-A51D7CBAD5B2}" destId="{EAA19D58-AA7B-4891-A886-AA895AAFEB37}" srcOrd="3" destOrd="0" presId="urn:microsoft.com/office/officeart/2005/8/layout/lProcess2"/>
    <dgm:cxn modelId="{7FEF05B1-97BB-4F97-9A6C-3E2B6E472FFD}" type="presParOf" srcId="{A0AD9A47-CEC1-454C-B74C-A51D7CBAD5B2}" destId="{8F1639BC-F267-4C4F-B7EB-99FDD2AF3C3D}" srcOrd="4" destOrd="0" presId="urn:microsoft.com/office/officeart/2005/8/layout/lProcess2"/>
    <dgm:cxn modelId="{F230C917-FC1E-4CC9-B562-7B3C0EFF2BED}" type="presParOf" srcId="{A0AD9A47-CEC1-454C-B74C-A51D7CBAD5B2}" destId="{B36B6025-A40A-40C5-A748-F11BCF9EEE44}" srcOrd="5" destOrd="0" presId="urn:microsoft.com/office/officeart/2005/8/layout/lProcess2"/>
    <dgm:cxn modelId="{10CA3E7E-E60F-45AE-BCE0-52C88493FF6D}" type="presParOf" srcId="{A0AD9A47-CEC1-454C-B74C-A51D7CBAD5B2}" destId="{8F22821E-AE9C-4564-AF1C-1C97DAA5FACB}" srcOrd="6" destOrd="0" presId="urn:microsoft.com/office/officeart/2005/8/layout/lProcess2"/>
    <dgm:cxn modelId="{AD74B73F-3A0F-4A64-8173-3D78385716BF}" type="presParOf" srcId="{A0AD9A47-CEC1-454C-B74C-A51D7CBAD5B2}" destId="{0DD997DC-B638-4DB1-A052-22F646EDDD3D}" srcOrd="7" destOrd="0" presId="urn:microsoft.com/office/officeart/2005/8/layout/lProcess2"/>
    <dgm:cxn modelId="{39DA7FA7-C3CF-48FF-8FF6-5FC6969B54C8}" type="presParOf" srcId="{A0AD9A47-CEC1-454C-B74C-A51D7CBAD5B2}" destId="{1363695F-DC89-4D8A-8DF4-979E78A7BA9D}" srcOrd="8" destOrd="0" presId="urn:microsoft.com/office/officeart/2005/8/layout/lProcess2"/>
    <dgm:cxn modelId="{BCBCDAD5-0E8B-4D39-8D12-F2B575BE13CA}" type="presParOf" srcId="{4FF384CF-04EC-40DD-9698-ABF034BD3840}" destId="{3DB81F0F-EA05-49C3-AE5E-EDDDFFE56B17}" srcOrd="1" destOrd="0" presId="urn:microsoft.com/office/officeart/2005/8/layout/lProcess2"/>
    <dgm:cxn modelId="{3D3D9829-AE9F-4085-BB2D-36B3A487DE94}" type="presParOf" srcId="{4FF384CF-04EC-40DD-9698-ABF034BD3840}" destId="{203DE0D2-93D2-46E7-8063-2237A5FE694D}" srcOrd="2" destOrd="0" presId="urn:microsoft.com/office/officeart/2005/8/layout/lProcess2"/>
    <dgm:cxn modelId="{AFC8175F-F2C1-4E84-AC58-8C78C33E2AE1}" type="presParOf" srcId="{203DE0D2-93D2-46E7-8063-2237A5FE694D}" destId="{19499BD6-A378-4DEB-90A7-AA6295525D1B}" srcOrd="0" destOrd="0" presId="urn:microsoft.com/office/officeart/2005/8/layout/lProcess2"/>
    <dgm:cxn modelId="{12457789-005B-4FA2-83F1-70DC435D00E6}" type="presParOf" srcId="{203DE0D2-93D2-46E7-8063-2237A5FE694D}" destId="{35A33FDE-DED8-4086-BA05-7B2527F1253E}" srcOrd="1" destOrd="0" presId="urn:microsoft.com/office/officeart/2005/8/layout/lProcess2"/>
    <dgm:cxn modelId="{E69D51C4-BE37-4166-A105-13A7BCA94525}" type="presParOf" srcId="{203DE0D2-93D2-46E7-8063-2237A5FE694D}" destId="{CEB5D0D4-CB0E-42A7-B2DB-391920CBB049}" srcOrd="2" destOrd="0" presId="urn:microsoft.com/office/officeart/2005/8/layout/lProcess2"/>
    <dgm:cxn modelId="{E5EDD1EB-D2B5-411C-8810-1598BF0F301E}" type="presParOf" srcId="{CEB5D0D4-CB0E-42A7-B2DB-391920CBB049}" destId="{8D340CA3-2FF6-4BAD-A6DB-EE67D39E0CC3}" srcOrd="0" destOrd="0" presId="urn:microsoft.com/office/officeart/2005/8/layout/lProcess2"/>
    <dgm:cxn modelId="{AAA13446-6099-4961-BDAB-A5F7F0F72D59}" type="presParOf" srcId="{8D340CA3-2FF6-4BAD-A6DB-EE67D39E0CC3}" destId="{6367EE8C-7CE4-48FB-8971-9AD02353C396}"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6AA804-F07C-492A-BDE3-92F0E31BA4CE}">
      <dsp:nvSpPr>
        <dsp:cNvPr id="0" name=""/>
        <dsp:cNvSpPr/>
      </dsp:nvSpPr>
      <dsp:spPr>
        <a:xfrm>
          <a:off x="585" y="0"/>
          <a:ext cx="4042235" cy="36576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en-US" sz="1600" b="1" kern="1200" dirty="0">
              <a:latin typeface="+mn-lt"/>
            </a:rPr>
            <a:t>Real World Data (RWD): </a:t>
          </a:r>
          <a:r>
            <a:rPr kumimoji="1" lang="en-US" sz="1600" kern="1200" dirty="0">
              <a:latin typeface="+mn-lt"/>
            </a:rPr>
            <a:t>Data relating to patient health status and/or the delivery of health care routinely collected from a </a:t>
          </a:r>
          <a:r>
            <a:rPr kumimoji="1" lang="en-US" sz="1600" i="1" kern="1200" dirty="0">
              <a:latin typeface="+mn-lt"/>
            </a:rPr>
            <a:t>variety of sources</a:t>
          </a:r>
          <a:r>
            <a:rPr kumimoji="1" lang="en-US" sz="1600" kern="1200" dirty="0">
              <a:latin typeface="+mn-lt"/>
            </a:rPr>
            <a:t>. </a:t>
          </a:r>
          <a:endParaRPr lang="en-US" sz="1600" kern="1200" dirty="0">
            <a:latin typeface="+mn-lt"/>
          </a:endParaRPr>
        </a:p>
      </dsp:txBody>
      <dsp:txXfrm>
        <a:off x="585" y="0"/>
        <a:ext cx="4042235" cy="1097280"/>
      </dsp:txXfrm>
    </dsp:sp>
    <dsp:sp modelId="{72635959-3F38-436D-828D-5C05C5940874}">
      <dsp:nvSpPr>
        <dsp:cNvPr id="0" name=""/>
        <dsp:cNvSpPr/>
      </dsp:nvSpPr>
      <dsp:spPr>
        <a:xfrm>
          <a:off x="158327" y="1077047"/>
          <a:ext cx="3726751" cy="3674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57150" lvl="0" indent="0" algn="l" defTabSz="622300">
            <a:lnSpc>
              <a:spcPct val="90000"/>
            </a:lnSpc>
            <a:spcBef>
              <a:spcPct val="0"/>
            </a:spcBef>
            <a:spcAft>
              <a:spcPct val="35000"/>
            </a:spcAft>
            <a:buNone/>
          </a:pPr>
          <a:r>
            <a:rPr lang="en-US" sz="1400" b="0" kern="1200" dirty="0">
              <a:latin typeface="+mn-lt"/>
            </a:rPr>
            <a:t>electronic health records (EHRs)</a:t>
          </a:r>
        </a:p>
      </dsp:txBody>
      <dsp:txXfrm>
        <a:off x="169088" y="1087808"/>
        <a:ext cx="3705229" cy="345889"/>
      </dsp:txXfrm>
    </dsp:sp>
    <dsp:sp modelId="{AC70B17C-CE3B-49AB-8E85-53B61B308E13}">
      <dsp:nvSpPr>
        <dsp:cNvPr id="0" name=""/>
        <dsp:cNvSpPr/>
      </dsp:nvSpPr>
      <dsp:spPr>
        <a:xfrm>
          <a:off x="158327" y="1488549"/>
          <a:ext cx="3726751" cy="3674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57150" lvl="0" indent="0" algn="l" defTabSz="622300">
            <a:lnSpc>
              <a:spcPct val="90000"/>
            </a:lnSpc>
            <a:spcBef>
              <a:spcPct val="0"/>
            </a:spcBef>
            <a:spcAft>
              <a:spcPct val="35000"/>
            </a:spcAft>
            <a:buNone/>
          </a:pPr>
          <a:r>
            <a:rPr lang="en-US" sz="1400" b="0" kern="1200" dirty="0">
              <a:latin typeface="+mn-lt"/>
            </a:rPr>
            <a:t> claims &amp; billing data</a:t>
          </a:r>
        </a:p>
      </dsp:txBody>
      <dsp:txXfrm>
        <a:off x="169088" y="1499310"/>
        <a:ext cx="3705229" cy="345889"/>
      </dsp:txXfrm>
    </dsp:sp>
    <dsp:sp modelId="{8F1639BC-F267-4C4F-B7EB-99FDD2AF3C3D}">
      <dsp:nvSpPr>
        <dsp:cNvPr id="0" name=""/>
        <dsp:cNvSpPr/>
      </dsp:nvSpPr>
      <dsp:spPr>
        <a:xfrm>
          <a:off x="156002" y="1911096"/>
          <a:ext cx="3726751" cy="36741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114300" lvl="0" indent="0" algn="l" defTabSz="622300">
            <a:lnSpc>
              <a:spcPct val="90000"/>
            </a:lnSpc>
            <a:spcBef>
              <a:spcPct val="0"/>
            </a:spcBef>
            <a:spcAft>
              <a:spcPct val="35000"/>
            </a:spcAft>
            <a:buNone/>
          </a:pPr>
          <a:r>
            <a:rPr lang="en-US" sz="1400" b="0" kern="1200" dirty="0">
              <a:latin typeface="+mn-lt"/>
            </a:rPr>
            <a:t>data from product &amp; disease registries</a:t>
          </a:r>
        </a:p>
      </dsp:txBody>
      <dsp:txXfrm>
        <a:off x="166763" y="1921857"/>
        <a:ext cx="3705229" cy="345889"/>
      </dsp:txXfrm>
    </dsp:sp>
    <dsp:sp modelId="{8F22821E-AE9C-4564-AF1C-1C97DAA5FACB}">
      <dsp:nvSpPr>
        <dsp:cNvPr id="0" name=""/>
        <dsp:cNvSpPr/>
      </dsp:nvSpPr>
      <dsp:spPr>
        <a:xfrm>
          <a:off x="158327" y="2328091"/>
          <a:ext cx="3726751" cy="49339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114300" lvl="0" indent="0" algn="l" defTabSz="622300">
            <a:lnSpc>
              <a:spcPct val="90000"/>
            </a:lnSpc>
            <a:spcBef>
              <a:spcPct val="0"/>
            </a:spcBef>
            <a:spcAft>
              <a:spcPct val="35000"/>
            </a:spcAft>
            <a:buNone/>
          </a:pPr>
          <a:r>
            <a:rPr lang="en-US" sz="1400" b="0" kern="1200" dirty="0">
              <a:latin typeface="+mn-lt"/>
            </a:rPr>
            <a:t>patient-generated data including in home-use settings</a:t>
          </a:r>
        </a:p>
      </dsp:txBody>
      <dsp:txXfrm>
        <a:off x="172778" y="2342542"/>
        <a:ext cx="3697849" cy="464488"/>
      </dsp:txXfrm>
    </dsp:sp>
    <dsp:sp modelId="{1363695F-DC89-4D8A-8DF4-979E78A7BA9D}">
      <dsp:nvSpPr>
        <dsp:cNvPr id="0" name=""/>
        <dsp:cNvSpPr/>
      </dsp:nvSpPr>
      <dsp:spPr>
        <a:xfrm>
          <a:off x="158327" y="2878006"/>
          <a:ext cx="3726751" cy="55284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114300" lvl="0" indent="0" algn="l" defTabSz="622300">
            <a:lnSpc>
              <a:spcPct val="90000"/>
            </a:lnSpc>
            <a:spcBef>
              <a:spcPct val="0"/>
            </a:spcBef>
            <a:spcAft>
              <a:spcPct val="35000"/>
            </a:spcAft>
            <a:buNone/>
          </a:pPr>
          <a:r>
            <a:rPr lang="en-US" sz="1400" b="0" kern="1200" dirty="0">
              <a:latin typeface="+mn-lt"/>
            </a:rPr>
            <a:t>data gathered from other sources that can inform on health status e.g. mobile devices</a:t>
          </a:r>
        </a:p>
      </dsp:txBody>
      <dsp:txXfrm>
        <a:off x="174519" y="2894198"/>
        <a:ext cx="3694367" cy="520464"/>
      </dsp:txXfrm>
    </dsp:sp>
    <dsp:sp modelId="{19499BD6-A378-4DEB-90A7-AA6295525D1B}">
      <dsp:nvSpPr>
        <dsp:cNvPr id="0" name=""/>
        <dsp:cNvSpPr/>
      </dsp:nvSpPr>
      <dsp:spPr>
        <a:xfrm>
          <a:off x="4345534" y="0"/>
          <a:ext cx="4175630" cy="36576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en-US" sz="1600" b="1" kern="1200" dirty="0"/>
            <a:t>Real World Evidence</a:t>
          </a:r>
          <a:r>
            <a:rPr kumimoji="1" lang="en-US" sz="1600" kern="1200" dirty="0"/>
            <a:t> </a:t>
          </a:r>
          <a:r>
            <a:rPr kumimoji="1" lang="en-US" sz="1600" b="1" kern="1200" dirty="0"/>
            <a:t>(RWE): </a:t>
          </a:r>
          <a:r>
            <a:rPr kumimoji="1" lang="en-US" sz="1600" b="0" kern="1200" dirty="0"/>
            <a:t>C</a:t>
          </a:r>
          <a:r>
            <a:rPr kumimoji="1" lang="en-US" sz="1600" kern="1200" dirty="0"/>
            <a:t>linical evidence regarding the usage and potential benefits or risks of a medical product derived from analysis of RWD. </a:t>
          </a:r>
          <a:endParaRPr lang="en-US" sz="1600" kern="1200" dirty="0"/>
        </a:p>
      </dsp:txBody>
      <dsp:txXfrm>
        <a:off x="4345534" y="0"/>
        <a:ext cx="4175630" cy="1097280"/>
      </dsp:txXfrm>
    </dsp:sp>
    <dsp:sp modelId="{6367EE8C-7CE4-48FB-8971-9AD02353C396}">
      <dsp:nvSpPr>
        <dsp:cNvPr id="0" name=""/>
        <dsp:cNvSpPr/>
      </dsp:nvSpPr>
      <dsp:spPr>
        <a:xfrm>
          <a:off x="4818877" y="1097280"/>
          <a:ext cx="3228944" cy="2377440"/>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US" sz="1400" b="0" kern="1200" dirty="0">
              <a:latin typeface="+mn-lt"/>
            </a:rPr>
            <a:t>Generated using many different study designs, including but not limited to, randomized trials (e.g., large simple trials, pragmatic clinical trials) and observational studies.</a:t>
          </a:r>
        </a:p>
      </dsp:txBody>
      <dsp:txXfrm>
        <a:off x="4888510" y="1166913"/>
        <a:ext cx="3089678" cy="2238174"/>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888" cy="602392"/>
          </a:xfrm>
          <a:prstGeom prst="rect">
            <a:avLst/>
          </a:prstGeom>
        </p:spPr>
        <p:txBody>
          <a:bodyPr vert="horz" lIns="92099" tIns="46049" rIns="92099" bIns="46049" rtlCol="0"/>
          <a:lstStyle>
            <a:lvl1pPr algn="l">
              <a:defRPr sz="1200">
                <a:latin typeface="Arial" charset="0"/>
                <a:ea typeface="+mn-ea"/>
                <a:cs typeface="Arial" charset="0"/>
              </a:defRPr>
            </a:lvl1pPr>
          </a:lstStyle>
          <a:p>
            <a:pPr>
              <a:defRPr/>
            </a:pPr>
            <a:endParaRPr lang="en-US"/>
          </a:p>
        </p:txBody>
      </p:sp>
      <p:sp>
        <p:nvSpPr>
          <p:cNvPr id="3" name="Date Placeholder 2"/>
          <p:cNvSpPr>
            <a:spLocks noGrp="1"/>
          </p:cNvSpPr>
          <p:nvPr>
            <p:ph type="dt" idx="1"/>
          </p:nvPr>
        </p:nvSpPr>
        <p:spPr>
          <a:xfrm>
            <a:off x="3971925" y="0"/>
            <a:ext cx="3036888" cy="602392"/>
          </a:xfrm>
          <a:prstGeom prst="rect">
            <a:avLst/>
          </a:prstGeom>
        </p:spPr>
        <p:txBody>
          <a:bodyPr vert="horz" wrap="square" lIns="92099" tIns="46049" rIns="92099" bIns="46049" numCol="1" anchor="t"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934ACF68-271C-4564-A744-D5DBE95EBD25}" type="datetimeFigureOut">
              <a:rPr lang="en-US"/>
              <a:pPr>
                <a:defRPr/>
              </a:pPr>
              <a:t>5/21/2019</a:t>
            </a:fld>
            <a:endParaRPr lang="en-US"/>
          </a:p>
        </p:txBody>
      </p:sp>
      <p:sp>
        <p:nvSpPr>
          <p:cNvPr id="4" name="Slide Image Placeholder 3"/>
          <p:cNvSpPr>
            <a:spLocks noGrp="1" noRot="1" noChangeAspect="1"/>
          </p:cNvSpPr>
          <p:nvPr>
            <p:ph type="sldImg" idx="2"/>
          </p:nvPr>
        </p:nvSpPr>
        <p:spPr>
          <a:xfrm>
            <a:off x="-508000" y="903288"/>
            <a:ext cx="8026400" cy="4514850"/>
          </a:xfrm>
          <a:prstGeom prst="rect">
            <a:avLst/>
          </a:prstGeom>
          <a:noFill/>
          <a:ln w="12700">
            <a:solidFill>
              <a:prstClr val="black"/>
            </a:solidFill>
          </a:ln>
        </p:spPr>
        <p:txBody>
          <a:bodyPr vert="horz" lIns="92099" tIns="46049" rIns="92099" bIns="46049" rtlCol="0" anchor="ctr"/>
          <a:lstStyle/>
          <a:p>
            <a:pPr lvl="0"/>
            <a:endParaRPr lang="en-US" noProof="0" dirty="0"/>
          </a:p>
        </p:txBody>
      </p:sp>
      <p:sp>
        <p:nvSpPr>
          <p:cNvPr id="5" name="Notes Placeholder 4"/>
          <p:cNvSpPr>
            <a:spLocks noGrp="1"/>
          </p:cNvSpPr>
          <p:nvPr>
            <p:ph type="body" sz="quarter" idx="3"/>
          </p:nvPr>
        </p:nvSpPr>
        <p:spPr>
          <a:xfrm>
            <a:off x="701675" y="5719633"/>
            <a:ext cx="5607050" cy="5417409"/>
          </a:xfrm>
          <a:prstGeom prst="rect">
            <a:avLst/>
          </a:prstGeom>
        </p:spPr>
        <p:txBody>
          <a:bodyPr vert="horz" lIns="92099" tIns="46049" rIns="92099" bIns="4604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11435153"/>
            <a:ext cx="3036888" cy="602392"/>
          </a:xfrm>
          <a:prstGeom prst="rect">
            <a:avLst/>
          </a:prstGeom>
        </p:spPr>
        <p:txBody>
          <a:bodyPr vert="horz" lIns="92099" tIns="46049" rIns="92099" bIns="46049" rtlCol="0" anchor="b"/>
          <a:lstStyle>
            <a:lvl1pPr algn="l">
              <a:defRPr sz="1200">
                <a:latin typeface="Arial" charset="0"/>
                <a:ea typeface="+mn-ea"/>
                <a:cs typeface="Arial" charset="0"/>
              </a:defRPr>
            </a:lvl1pPr>
          </a:lstStyle>
          <a:p>
            <a:pPr>
              <a:defRPr/>
            </a:pPr>
            <a:endParaRPr lang="en-US"/>
          </a:p>
        </p:txBody>
      </p:sp>
      <p:sp>
        <p:nvSpPr>
          <p:cNvPr id="7" name="Slide Number Placeholder 6"/>
          <p:cNvSpPr>
            <a:spLocks noGrp="1"/>
          </p:cNvSpPr>
          <p:nvPr>
            <p:ph type="sldNum" sz="quarter" idx="5"/>
          </p:nvPr>
        </p:nvSpPr>
        <p:spPr>
          <a:xfrm>
            <a:off x="3971925" y="11435153"/>
            <a:ext cx="3036888" cy="602392"/>
          </a:xfrm>
          <a:prstGeom prst="rect">
            <a:avLst/>
          </a:prstGeom>
        </p:spPr>
        <p:txBody>
          <a:bodyPr vert="horz" wrap="square" lIns="92099" tIns="46049" rIns="92099" bIns="46049"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C95F579-8D91-4C38-A0F6-655015F0B131}" type="slidenum">
              <a:rPr lang="en-US"/>
              <a:pPr>
                <a:defRPr/>
              </a:pPr>
              <a:t>‹#›</a:t>
            </a:fld>
            <a:endParaRPr lang="en-US"/>
          </a:p>
        </p:txBody>
      </p:sp>
    </p:spTree>
    <p:extLst>
      <p:ext uri="{BB962C8B-B14F-4D97-AF65-F5344CB8AC3E}">
        <p14:creationId xmlns:p14="http://schemas.microsoft.com/office/powerpoint/2010/main" val="20158274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1225"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66838"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245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78126" algn="l" defTabSz="911252" rtl="0" eaLnBrk="1" latinLnBrk="0" hangingPunct="1">
      <a:defRPr sz="1200" kern="1200">
        <a:solidFill>
          <a:schemeClr val="tx1"/>
        </a:solidFill>
        <a:latin typeface="+mn-lt"/>
        <a:ea typeface="+mn-ea"/>
        <a:cs typeface="+mn-cs"/>
      </a:defRPr>
    </a:lvl6pPr>
    <a:lvl7pPr marL="2733752" algn="l" defTabSz="911252" rtl="0" eaLnBrk="1" latinLnBrk="0" hangingPunct="1">
      <a:defRPr sz="1200" kern="1200">
        <a:solidFill>
          <a:schemeClr val="tx1"/>
        </a:solidFill>
        <a:latin typeface="+mn-lt"/>
        <a:ea typeface="+mn-ea"/>
        <a:cs typeface="+mn-cs"/>
      </a:defRPr>
    </a:lvl7pPr>
    <a:lvl8pPr marL="3189380" algn="l" defTabSz="911252" rtl="0" eaLnBrk="1" latinLnBrk="0" hangingPunct="1">
      <a:defRPr sz="1200" kern="1200">
        <a:solidFill>
          <a:schemeClr val="tx1"/>
        </a:solidFill>
        <a:latin typeface="+mn-lt"/>
        <a:ea typeface="+mn-ea"/>
        <a:cs typeface="+mn-cs"/>
      </a:defRPr>
    </a:lvl8pPr>
    <a:lvl9pPr marL="3645004" algn="l" defTabSz="91125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393F344-8E81-408D-AA6D-46A1C890858A}" type="slidenum">
              <a:rPr lang="en-US" smtClean="0"/>
              <a:pPr>
                <a:defRPr/>
              </a:pPr>
              <a:t>5</a:t>
            </a:fld>
            <a:endParaRPr lang="en-US"/>
          </a:p>
        </p:txBody>
      </p:sp>
    </p:spTree>
    <p:extLst>
      <p:ext uri="{BB962C8B-B14F-4D97-AF65-F5344CB8AC3E}">
        <p14:creationId xmlns:p14="http://schemas.microsoft.com/office/powerpoint/2010/main" val="4240517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31774">
              <a:defRPr/>
            </a:pPr>
            <a:fld id="{70488F4B-C8AB-4DED-82A3-6F6C06D43A36}" type="slidenum">
              <a:rPr lang="en-US">
                <a:solidFill>
                  <a:prstClr val="black"/>
                </a:solidFill>
                <a:latin typeface="Calibri" panose="020F0502020204030204"/>
              </a:rPr>
              <a:pPr defTabSz="931774">
                <a:defRPr/>
              </a:pPr>
              <a:t>6</a:t>
            </a:fld>
            <a:endParaRPr lang="en-US">
              <a:solidFill>
                <a:prstClr val="black"/>
              </a:solidFill>
              <a:latin typeface="Calibri" panose="020F0502020204030204"/>
            </a:endParaRPr>
          </a:p>
        </p:txBody>
      </p:sp>
    </p:spTree>
    <p:extLst>
      <p:ext uri="{BB962C8B-B14F-4D97-AF65-F5344CB8AC3E}">
        <p14:creationId xmlns:p14="http://schemas.microsoft.com/office/powerpoint/2010/main" val="2768216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393F344-8E81-408D-AA6D-46A1C890858A}" type="slidenum">
              <a:rPr lang="en-US" smtClean="0"/>
              <a:pPr>
                <a:defRPr/>
              </a:pPr>
              <a:t>7</a:t>
            </a:fld>
            <a:endParaRPr lang="en-US"/>
          </a:p>
        </p:txBody>
      </p:sp>
    </p:spTree>
    <p:extLst>
      <p:ext uri="{BB962C8B-B14F-4D97-AF65-F5344CB8AC3E}">
        <p14:creationId xmlns:p14="http://schemas.microsoft.com/office/powerpoint/2010/main" val="3164426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393F344-8E81-408D-AA6D-46A1C890858A}" type="slidenum">
              <a:rPr lang="en-US" smtClean="0"/>
              <a:pPr>
                <a:defRPr/>
              </a:pPr>
              <a:t>8</a:t>
            </a:fld>
            <a:endParaRPr lang="en-US"/>
          </a:p>
        </p:txBody>
      </p:sp>
    </p:spTree>
    <p:extLst>
      <p:ext uri="{BB962C8B-B14F-4D97-AF65-F5344CB8AC3E}">
        <p14:creationId xmlns:p14="http://schemas.microsoft.com/office/powerpoint/2010/main" val="1763202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88F4B-C8AB-4DED-82A3-6F6C06D43A36}" type="slidenum">
              <a:rPr lang="en-US" smtClean="0"/>
              <a:t>9</a:t>
            </a:fld>
            <a:endParaRPr lang="en-US"/>
          </a:p>
        </p:txBody>
      </p:sp>
    </p:spTree>
    <p:extLst>
      <p:ext uri="{BB962C8B-B14F-4D97-AF65-F5344CB8AC3E}">
        <p14:creationId xmlns:p14="http://schemas.microsoft.com/office/powerpoint/2010/main" val="3432763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88F4B-C8AB-4DED-82A3-6F6C06D43A36}" type="slidenum">
              <a:rPr lang="en-US" smtClean="0"/>
              <a:t>10</a:t>
            </a:fld>
            <a:endParaRPr lang="en-US"/>
          </a:p>
        </p:txBody>
      </p:sp>
    </p:spTree>
    <p:extLst>
      <p:ext uri="{BB962C8B-B14F-4D97-AF65-F5344CB8AC3E}">
        <p14:creationId xmlns:p14="http://schemas.microsoft.com/office/powerpoint/2010/main" val="2007781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393F344-8E81-408D-AA6D-46A1C890858A}" type="slidenum">
              <a:rPr lang="en-US" smtClean="0"/>
              <a:pPr>
                <a:defRPr/>
              </a:pPr>
              <a:t>11</a:t>
            </a:fld>
            <a:endParaRPr lang="en-US"/>
          </a:p>
        </p:txBody>
      </p:sp>
    </p:spTree>
    <p:extLst>
      <p:ext uri="{BB962C8B-B14F-4D97-AF65-F5344CB8AC3E}">
        <p14:creationId xmlns:p14="http://schemas.microsoft.com/office/powerpoint/2010/main" val="1960590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465887">
              <a:defRPr/>
            </a:pPr>
            <a:fld id="{B43B008F-A2F2-484B-AA23-A85998F2DB18}" type="slidenum">
              <a:rPr lang="en-US">
                <a:solidFill>
                  <a:prstClr val="black"/>
                </a:solidFill>
                <a:latin typeface="Calibri"/>
              </a:rPr>
              <a:pPr defTabSz="465887">
                <a:defRPr/>
              </a:pPr>
              <a:t>13</a:t>
            </a:fld>
            <a:endParaRPr lang="en-US">
              <a:solidFill>
                <a:prstClr val="black"/>
              </a:solidFill>
              <a:latin typeface="Calibri"/>
            </a:endParaRPr>
          </a:p>
        </p:txBody>
      </p:sp>
    </p:spTree>
    <p:extLst>
      <p:ext uri="{BB962C8B-B14F-4D97-AF65-F5344CB8AC3E}">
        <p14:creationId xmlns:p14="http://schemas.microsoft.com/office/powerpoint/2010/main" val="1172127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lvl1pPr>
              <a:defRPr b="1">
                <a:solidFill>
                  <a:srgbClr val="222C67"/>
                </a:solidFill>
              </a:defRPr>
            </a:lvl1pPr>
          </a:lstStyle>
          <a:p>
            <a:r>
              <a:rPr lang="en-US" dirty="0"/>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773606" y="4766445"/>
            <a:ext cx="2133600" cy="273844"/>
          </a:xfrm>
        </p:spPr>
        <p:txBody>
          <a:bodyPr/>
          <a:lstStyle/>
          <a:p>
            <a:pPr>
              <a:defRPr/>
            </a:pPr>
            <a:endParaRPr lang="en-US"/>
          </a:p>
        </p:txBody>
      </p:sp>
      <p:sp>
        <p:nvSpPr>
          <p:cNvPr id="9" name="Footer Placeholder 4"/>
          <p:cNvSpPr>
            <a:spLocks noGrp="1"/>
          </p:cNvSpPr>
          <p:nvPr>
            <p:ph type="ftr" sz="quarter" idx="11"/>
          </p:nvPr>
        </p:nvSpPr>
        <p:spPr>
          <a:xfrm>
            <a:off x="304800" y="4788694"/>
            <a:ext cx="2895600" cy="273844"/>
          </a:xfrm>
        </p:spPr>
        <p:txBody>
          <a:bodyPr/>
          <a:lstStyle/>
          <a:p>
            <a:pPr algn="l"/>
            <a:r>
              <a:rPr lang="en-US" b="1" dirty="0">
                <a:solidFill>
                  <a:schemeClr val="tx2">
                    <a:lumMod val="60000"/>
                    <a:lumOff val="40000"/>
                  </a:schemeClr>
                </a:solidFill>
                <a:latin typeface="Helvetica"/>
                <a:cs typeface="Helvetica"/>
              </a:rPr>
              <a:t>www.fda.gov</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91200" y="285750"/>
            <a:ext cx="3078487" cy="641465"/>
          </a:xfrm>
          <a:prstGeom prst="rect">
            <a:avLst/>
          </a:prstGeom>
        </p:spPr>
      </p:pic>
    </p:spTree>
    <p:extLst>
      <p:ext uri="{BB962C8B-B14F-4D97-AF65-F5344CB8AC3E}">
        <p14:creationId xmlns:p14="http://schemas.microsoft.com/office/powerpoint/2010/main" val="1073698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7449" y="167092"/>
            <a:ext cx="7802600" cy="694515"/>
          </a:xfrm>
        </p:spPr>
        <p:txBody>
          <a:bodyPr/>
          <a:lstStyle>
            <a:lvl1pPr>
              <a:defRPr>
                <a:solidFill>
                  <a:srgbClr val="222C67"/>
                </a:solidFill>
              </a:defRPr>
            </a:lvl1pPr>
          </a:lstStyle>
          <a:p>
            <a:r>
              <a:rPr lang="en-US" dirty="0"/>
              <a:t>Click to edit Master title style</a:t>
            </a:r>
          </a:p>
        </p:txBody>
      </p:sp>
      <p:sp>
        <p:nvSpPr>
          <p:cNvPr id="3" name="Content Placeholder 2"/>
          <p:cNvSpPr>
            <a:spLocks noGrp="1"/>
          </p:cNvSpPr>
          <p:nvPr>
            <p:ph idx="1"/>
          </p:nvPr>
        </p:nvSpPr>
        <p:spPr>
          <a:xfrm>
            <a:off x="323851" y="1047750"/>
            <a:ext cx="8509103" cy="3674114"/>
          </a:xfrm>
        </p:spPr>
        <p:txBody>
          <a:bodyPr/>
          <a:lstStyle>
            <a:lvl1pPr>
              <a:defRPr>
                <a:latin typeface="Roboto Condensed"/>
              </a:defRPr>
            </a:lvl1pPr>
            <a:lvl2pPr>
              <a:defRPr>
                <a:latin typeface="Roboto Condensed"/>
              </a:defRPr>
            </a:lvl2pPr>
            <a:lvl3pPr>
              <a:defRPr>
                <a:latin typeface="Roboto Condensed"/>
              </a:defRPr>
            </a:lvl3pPr>
            <a:lvl4pPr>
              <a:defRPr>
                <a:latin typeface="Roboto Condensed"/>
              </a:defRPr>
            </a:lvl4pPr>
            <a:lvl5pPr>
              <a:defRPr>
                <a:latin typeface="Roboto Condensed"/>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3676650" y="4781550"/>
            <a:ext cx="2133600" cy="273844"/>
          </a:xfrm>
        </p:spPr>
        <p:txBody>
          <a:bodyPr/>
          <a:lstStyle>
            <a:lvl1pPr algn="ctr">
              <a:defRPr/>
            </a:lvl1pPr>
          </a:lstStyle>
          <a:p>
            <a:fld id="{A349544A-F1CD-3844-BFB3-6D230A0137DD}" type="datetimeFigureOut">
              <a:rPr lang="en-US" smtClean="0"/>
              <a:pPr/>
              <a:t>5/21/2019</a:t>
            </a:fld>
            <a:endParaRPr lang="en-US" dirty="0"/>
          </a:p>
        </p:txBody>
      </p:sp>
      <p:sp>
        <p:nvSpPr>
          <p:cNvPr id="5" name="Footer Placeholder 4"/>
          <p:cNvSpPr>
            <a:spLocks noGrp="1"/>
          </p:cNvSpPr>
          <p:nvPr>
            <p:ph type="ftr" sz="quarter" idx="11"/>
          </p:nvPr>
        </p:nvSpPr>
        <p:spPr>
          <a:xfrm>
            <a:off x="247650" y="4788694"/>
            <a:ext cx="2895600" cy="273844"/>
          </a:xfrm>
        </p:spPr>
        <p:txBody>
          <a:bodyPr/>
          <a:lstStyle/>
          <a:p>
            <a:pPr algn="l"/>
            <a:r>
              <a:rPr lang="en-US" b="1" dirty="0">
                <a:solidFill>
                  <a:schemeClr val="tx2">
                    <a:lumMod val="60000"/>
                    <a:lumOff val="40000"/>
                  </a:schemeClr>
                </a:solidFill>
                <a:latin typeface="Helvetica"/>
                <a:cs typeface="Helvetica"/>
              </a:rPr>
              <a:t>www.fda.gov</a:t>
            </a:r>
          </a:p>
        </p:txBody>
      </p:sp>
      <p:sp>
        <p:nvSpPr>
          <p:cNvPr id="9" name="TextBox 8"/>
          <p:cNvSpPr txBox="1"/>
          <p:nvPr userDrawn="1"/>
        </p:nvSpPr>
        <p:spPr>
          <a:xfrm>
            <a:off x="8547980" y="4807330"/>
            <a:ext cx="372217" cy="276999"/>
          </a:xfrm>
          <a:prstGeom prst="rect">
            <a:avLst/>
          </a:prstGeom>
          <a:noFill/>
        </p:spPr>
        <p:txBody>
          <a:bodyPr wrap="none" rtlCol="0">
            <a:spAutoFit/>
          </a:bodyPr>
          <a:lstStyle/>
          <a:p>
            <a:pPr algn="r"/>
            <a:fld id="{42D067E6-6582-4AD4-8521-F7089C370E58}" type="slidenum">
              <a:rPr lang="en-US" sz="1200" smtClean="0">
                <a:solidFill>
                  <a:schemeClr val="tx2">
                    <a:lumMod val="60000"/>
                    <a:lumOff val="40000"/>
                  </a:schemeClr>
                </a:solidFill>
                <a:latin typeface="Helvetica"/>
                <a:cs typeface="Helvetica"/>
              </a:rPr>
              <a:t>‹#›</a:t>
            </a:fld>
            <a:endParaRPr lang="en-US" sz="1200" dirty="0">
              <a:solidFill>
                <a:schemeClr val="tx2">
                  <a:lumMod val="60000"/>
                  <a:lumOff val="40000"/>
                </a:schemeClr>
              </a:solidFill>
              <a:latin typeface="Helvetica"/>
              <a:cs typeface="Helvetica"/>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0048" y="133351"/>
            <a:ext cx="636341" cy="761999"/>
          </a:xfrm>
          <a:prstGeom prst="rect">
            <a:avLst/>
          </a:prstGeom>
        </p:spPr>
      </p:pic>
    </p:spTree>
    <p:extLst>
      <p:ext uri="{BB962C8B-B14F-4D97-AF65-F5344CB8AC3E}">
        <p14:creationId xmlns:p14="http://schemas.microsoft.com/office/powerpoint/2010/main" val="3229544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cSld name="1_Blank">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50273" y="1834838"/>
            <a:ext cx="4207727" cy="876765"/>
          </a:xfrm>
          <a:prstGeom prst="rect">
            <a:avLst/>
          </a:prstGeom>
        </p:spPr>
      </p:pic>
    </p:spTree>
    <p:extLst>
      <p:ext uri="{BB962C8B-B14F-4D97-AF65-F5344CB8AC3E}">
        <p14:creationId xmlns:p14="http://schemas.microsoft.com/office/powerpoint/2010/main" val="609147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3596185" y="4793812"/>
            <a:ext cx="2133600" cy="273844"/>
          </a:xfrm>
        </p:spPr>
        <p:txBody>
          <a:bodyPr/>
          <a:lstStyle/>
          <a:p>
            <a:pPr>
              <a:defRPr/>
            </a:pPr>
            <a:r>
              <a:rPr lang="en-US" altLang="en-US">
                <a:solidFill>
                  <a:prstClr val="black">
                    <a:tint val="75000"/>
                  </a:prstClr>
                </a:solidFill>
              </a:rPr>
              <a:t>7/30/17</a:t>
            </a:r>
          </a:p>
        </p:txBody>
      </p:sp>
      <p:pic>
        <p:nvPicPr>
          <p:cNvPr id="6" name="Picture 5" descr="FDA_FullColor_Monogram.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2411" y="181875"/>
            <a:ext cx="620543" cy="557310"/>
          </a:xfrm>
          <a:prstGeom prst="rect">
            <a:avLst/>
          </a:prstGeom>
        </p:spPr>
      </p:pic>
      <p:sp>
        <p:nvSpPr>
          <p:cNvPr id="7" name="Footer Placeholder 4"/>
          <p:cNvSpPr>
            <a:spLocks noGrp="1"/>
          </p:cNvSpPr>
          <p:nvPr>
            <p:ph type="ftr" sz="quarter" idx="11"/>
          </p:nvPr>
        </p:nvSpPr>
        <p:spPr>
          <a:xfrm>
            <a:off x="304800" y="4788694"/>
            <a:ext cx="2895600" cy="273844"/>
          </a:xfrm>
        </p:spPr>
        <p:txBody>
          <a:bodyPr/>
          <a:lstStyle/>
          <a:p>
            <a:pPr>
              <a:defRPr/>
            </a:pPr>
            <a:r>
              <a:rPr lang="en-US" altLang="en-US">
                <a:solidFill>
                  <a:prstClr val="black">
                    <a:tint val="75000"/>
                  </a:prstClr>
                </a:solidFill>
              </a:rPr>
              <a:t>JSM 2017</a:t>
            </a:r>
          </a:p>
        </p:txBody>
      </p:sp>
      <p:sp>
        <p:nvSpPr>
          <p:cNvPr id="9" name="TextBox 8"/>
          <p:cNvSpPr txBox="1"/>
          <p:nvPr/>
        </p:nvSpPr>
        <p:spPr>
          <a:xfrm>
            <a:off x="8594467" y="4807329"/>
            <a:ext cx="325730" cy="230832"/>
          </a:xfrm>
          <a:prstGeom prst="rect">
            <a:avLst/>
          </a:prstGeom>
          <a:noFill/>
        </p:spPr>
        <p:txBody>
          <a:bodyPr wrap="none" rtlCol="0">
            <a:spAutoFit/>
          </a:bodyPr>
          <a:lstStyle/>
          <a:p>
            <a:pPr algn="r"/>
            <a:fld id="{42D067E6-6582-4AD4-8521-F7089C370E58}" type="slidenum">
              <a:rPr lang="en-US" sz="900" smtClean="0">
                <a:solidFill>
                  <a:srgbClr val="1F497D">
                    <a:lumMod val="60000"/>
                    <a:lumOff val="40000"/>
                  </a:srgbClr>
                </a:solidFill>
                <a:latin typeface="Helvetica"/>
                <a:cs typeface="Helvetica"/>
              </a:rPr>
              <a:pPr algn="r"/>
              <a:t>‹#›</a:t>
            </a:fld>
            <a:endParaRPr lang="en-US" sz="900" dirty="0">
              <a:solidFill>
                <a:srgbClr val="1F497D">
                  <a:lumMod val="60000"/>
                  <a:lumOff val="40000"/>
                </a:srgbClr>
              </a:solidFill>
              <a:latin typeface="Helvetica"/>
              <a:cs typeface="Helvetica"/>
            </a:endParaRPr>
          </a:p>
        </p:txBody>
      </p:sp>
    </p:spTree>
    <p:extLst>
      <p:ext uri="{BB962C8B-B14F-4D97-AF65-F5344CB8AC3E}">
        <p14:creationId xmlns:p14="http://schemas.microsoft.com/office/powerpoint/2010/main" val="1569340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514307" y="4785252"/>
            <a:ext cx="2133600" cy="273844"/>
          </a:xfrm>
        </p:spPr>
        <p:txBody>
          <a:bodyPr/>
          <a:lstStyle/>
          <a:p>
            <a:pPr>
              <a:defRPr/>
            </a:pPr>
            <a:r>
              <a:rPr lang="en-US" altLang="en-US">
                <a:solidFill>
                  <a:prstClr val="black">
                    <a:tint val="75000"/>
                  </a:prstClr>
                </a:solidFill>
              </a:rPr>
              <a:t>7/30/17</a:t>
            </a:r>
          </a:p>
        </p:txBody>
      </p:sp>
      <p:pic>
        <p:nvPicPr>
          <p:cNvPr id="8" name="Picture 7" descr="FDA_FullColor_Monogram.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2411" y="181875"/>
            <a:ext cx="620543" cy="557310"/>
          </a:xfrm>
          <a:prstGeom prst="rect">
            <a:avLst/>
          </a:prstGeom>
        </p:spPr>
      </p:pic>
      <p:sp>
        <p:nvSpPr>
          <p:cNvPr id="9" name="Footer Placeholder 4"/>
          <p:cNvSpPr>
            <a:spLocks noGrp="1"/>
          </p:cNvSpPr>
          <p:nvPr>
            <p:ph type="ftr" sz="quarter" idx="11"/>
          </p:nvPr>
        </p:nvSpPr>
        <p:spPr>
          <a:xfrm>
            <a:off x="304800" y="4788694"/>
            <a:ext cx="2895600" cy="273844"/>
          </a:xfrm>
        </p:spPr>
        <p:txBody>
          <a:bodyPr/>
          <a:lstStyle/>
          <a:p>
            <a:pPr>
              <a:defRPr/>
            </a:pPr>
            <a:r>
              <a:rPr lang="en-US" altLang="en-US">
                <a:solidFill>
                  <a:prstClr val="black">
                    <a:tint val="75000"/>
                  </a:prstClr>
                </a:solidFill>
              </a:rPr>
              <a:t>JSM 2017</a:t>
            </a:r>
          </a:p>
        </p:txBody>
      </p:sp>
      <p:sp>
        <p:nvSpPr>
          <p:cNvPr id="11" name="TextBox 10"/>
          <p:cNvSpPr txBox="1"/>
          <p:nvPr/>
        </p:nvSpPr>
        <p:spPr>
          <a:xfrm>
            <a:off x="8594467" y="4807329"/>
            <a:ext cx="325730" cy="230832"/>
          </a:xfrm>
          <a:prstGeom prst="rect">
            <a:avLst/>
          </a:prstGeom>
          <a:noFill/>
        </p:spPr>
        <p:txBody>
          <a:bodyPr wrap="none" rtlCol="0">
            <a:spAutoFit/>
          </a:bodyPr>
          <a:lstStyle/>
          <a:p>
            <a:pPr algn="r"/>
            <a:fld id="{42D067E6-6582-4AD4-8521-F7089C370E58}" type="slidenum">
              <a:rPr lang="en-US" sz="900" smtClean="0">
                <a:solidFill>
                  <a:srgbClr val="1F497D">
                    <a:lumMod val="60000"/>
                    <a:lumOff val="40000"/>
                  </a:srgbClr>
                </a:solidFill>
                <a:latin typeface="Helvetica"/>
                <a:cs typeface="Helvetica"/>
              </a:rPr>
              <a:pPr algn="r"/>
              <a:t>‹#›</a:t>
            </a:fld>
            <a:endParaRPr lang="en-US" sz="900" dirty="0">
              <a:solidFill>
                <a:srgbClr val="1F497D">
                  <a:lumMod val="60000"/>
                  <a:lumOff val="40000"/>
                </a:srgbClr>
              </a:solidFill>
              <a:latin typeface="Helvetica"/>
              <a:cs typeface="Helvetica"/>
            </a:endParaRPr>
          </a:p>
        </p:txBody>
      </p:sp>
    </p:spTree>
    <p:extLst>
      <p:ext uri="{BB962C8B-B14F-4D97-AF65-F5344CB8AC3E}">
        <p14:creationId xmlns:p14="http://schemas.microsoft.com/office/powerpoint/2010/main" val="29466964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C2247A0-0566-4976-A476-FFE498ECC3D7}" type="slidenum">
              <a:rPr lang="en-US" smtClean="0"/>
              <a:pPr>
                <a:defRPr/>
              </a:pPr>
              <a:t>‹#›</a:t>
            </a:fld>
            <a:endParaRPr lang="en-US"/>
          </a:p>
        </p:txBody>
      </p:sp>
    </p:spTree>
    <p:extLst>
      <p:ext uri="{BB962C8B-B14F-4D97-AF65-F5344CB8AC3E}">
        <p14:creationId xmlns:p14="http://schemas.microsoft.com/office/powerpoint/2010/main" val="1105815762"/>
      </p:ext>
    </p:extLst>
  </p:cSld>
  <p:clrMap bg1="lt1" tx1="dk1" bg2="lt2" tx2="dk2" accent1="accent1" accent2="accent2" accent3="accent3" accent4="accent4" accent5="accent5" accent6="accent6" hlink="hlink" folHlink="folHlink"/>
  <p:sldLayoutIdLst>
    <p:sldLayoutId id="2147489312" r:id="rId1"/>
    <p:sldLayoutId id="2147489314" r:id="rId2"/>
    <p:sldLayoutId id="2147489322" r:id="rId3"/>
    <p:sldLayoutId id="2147489323" r:id="rId4"/>
    <p:sldLayoutId id="2147489324" r:id="rId5"/>
  </p:sldLayoutIdLst>
  <p:txStyles>
    <p:titleStyle>
      <a:lvl1pPr algn="ctr" defTabSz="457200" rtl="0" eaLnBrk="1" latinLnBrk="0" hangingPunct="1">
        <a:spcBef>
          <a:spcPct val="0"/>
        </a:spcBef>
        <a:buNone/>
        <a:defRPr sz="4400" b="1" kern="1200">
          <a:solidFill>
            <a:srgbClr val="222C67"/>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go.usa.gov/xmp6g" TargetMode="External"/><Relationship Id="rId2" Type="http://schemas.openxmlformats.org/officeDocument/2006/relationships/hyperlink" Target="https://go.usa.gov/xmpHe" TargetMode="External"/><Relationship Id="rId1" Type="http://schemas.openxmlformats.org/officeDocument/2006/relationships/slideLayout" Target="../slideLayouts/slideLayout5.xml"/><Relationship Id="rId5" Type="http://schemas.openxmlformats.org/officeDocument/2006/relationships/image" Target="../media/image18.emf"/><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fda.gov/downloads/ScienceResearch/SpecialTopics/RealWorldEvidence/UCM627769.pdf"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1562101"/>
            <a:ext cx="8077200" cy="933450"/>
          </a:xfrm>
        </p:spPr>
        <p:txBody>
          <a:bodyPr>
            <a:normAutofit fontScale="85000" lnSpcReduction="10000"/>
          </a:bodyPr>
          <a:lstStyle/>
          <a:p>
            <a:r>
              <a:rPr lang="en-US" b="1" dirty="0">
                <a:solidFill>
                  <a:srgbClr val="222C67"/>
                </a:solidFill>
                <a:latin typeface="+mj-lt"/>
              </a:rPr>
              <a:t>The Use of RWE in Efficient Drug Development</a:t>
            </a:r>
          </a:p>
          <a:p>
            <a:r>
              <a:rPr lang="en-US" b="1" dirty="0">
                <a:solidFill>
                  <a:srgbClr val="222C67"/>
                </a:solidFill>
                <a:latin typeface="+mj-lt"/>
              </a:rPr>
              <a:t>A Regulatory Perspective</a:t>
            </a:r>
          </a:p>
        </p:txBody>
      </p:sp>
      <p:sp>
        <p:nvSpPr>
          <p:cNvPr id="4" name="Subtitle 2">
            <a:extLst>
              <a:ext uri="{FF2B5EF4-FFF2-40B4-BE49-F238E27FC236}">
                <a16:creationId xmlns:a16="http://schemas.microsoft.com/office/drawing/2014/main" id="{AEAA882A-E352-42B1-82A9-11177D9B164D}"/>
              </a:ext>
            </a:extLst>
          </p:cNvPr>
          <p:cNvSpPr txBox="1">
            <a:spLocks/>
          </p:cNvSpPr>
          <p:nvPr/>
        </p:nvSpPr>
        <p:spPr>
          <a:xfrm>
            <a:off x="190500" y="3181350"/>
            <a:ext cx="8763000" cy="1190625"/>
          </a:xfrm>
          <a:prstGeom prst="rect">
            <a:avLst/>
          </a:prstGeom>
        </p:spPr>
        <p:txBody>
          <a:bodyPr vert="horz" lIns="91440" tIns="45720" rIns="91440" bIns="45720" rtlCol="0">
            <a:normAutofit fontScale="4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fontAlgn="auto">
              <a:spcAft>
                <a:spcPts val="0"/>
              </a:spcAft>
            </a:pPr>
            <a:r>
              <a:rPr lang="en-US" sz="3800" b="1" dirty="0">
                <a:solidFill>
                  <a:srgbClr val="222C67"/>
                </a:solidFill>
                <a:latin typeface="+mj-lt"/>
              </a:rPr>
              <a:t>Martin Ho, MS</a:t>
            </a:r>
          </a:p>
          <a:p>
            <a:pPr fontAlgn="auto">
              <a:spcAft>
                <a:spcPts val="0"/>
              </a:spcAft>
            </a:pPr>
            <a:r>
              <a:rPr lang="en-US" sz="3800" dirty="0">
                <a:solidFill>
                  <a:srgbClr val="222C67"/>
                </a:solidFill>
                <a:latin typeface="+mj-lt"/>
              </a:rPr>
              <a:t>Associate Director</a:t>
            </a:r>
          </a:p>
          <a:p>
            <a:pPr fontAlgn="auto">
              <a:spcAft>
                <a:spcPts val="0"/>
              </a:spcAft>
            </a:pPr>
            <a:r>
              <a:rPr lang="en-US" sz="3800" dirty="0">
                <a:solidFill>
                  <a:srgbClr val="222C67"/>
                </a:solidFill>
                <a:latin typeface="+mj-lt"/>
              </a:rPr>
              <a:t>Office of Biostatistics &amp; Epidemiology</a:t>
            </a:r>
          </a:p>
          <a:p>
            <a:pPr fontAlgn="auto">
              <a:spcAft>
                <a:spcPts val="0"/>
              </a:spcAft>
            </a:pPr>
            <a:r>
              <a:rPr lang="en-US" sz="3800" dirty="0">
                <a:solidFill>
                  <a:srgbClr val="222C67"/>
                </a:solidFill>
                <a:latin typeface="+mj-lt"/>
              </a:rPr>
              <a:t>Center for Biologics Evaluation &amp; Research</a:t>
            </a:r>
            <a:r>
              <a:rPr lang="en-US" sz="2600" dirty="0">
                <a:solidFill>
                  <a:srgbClr val="222C67"/>
                </a:solidFill>
                <a:latin typeface="+mj-lt"/>
              </a:rPr>
              <a:t>	</a:t>
            </a:r>
          </a:p>
        </p:txBody>
      </p:sp>
      <p:sp>
        <p:nvSpPr>
          <p:cNvPr id="6" name="TextBox 5">
            <a:extLst>
              <a:ext uri="{FF2B5EF4-FFF2-40B4-BE49-F238E27FC236}">
                <a16:creationId xmlns:a16="http://schemas.microsoft.com/office/drawing/2014/main" id="{1D057FB0-B5D3-4F05-B0B8-AEC5DFDFA050}"/>
              </a:ext>
            </a:extLst>
          </p:cNvPr>
          <p:cNvSpPr txBox="1"/>
          <p:nvPr/>
        </p:nvSpPr>
        <p:spPr>
          <a:xfrm>
            <a:off x="190500" y="4800600"/>
            <a:ext cx="1824474" cy="307777"/>
          </a:xfrm>
          <a:prstGeom prst="rect">
            <a:avLst/>
          </a:prstGeom>
          <a:noFill/>
        </p:spPr>
        <p:txBody>
          <a:bodyPr wrap="none" rtlCol="0">
            <a:spAutoFit/>
          </a:bodyPr>
          <a:lstStyle/>
          <a:p>
            <a:r>
              <a:rPr lang="en-US" sz="1400" dirty="0">
                <a:solidFill>
                  <a:srgbClr val="222C67"/>
                </a:solidFill>
                <a:latin typeface="+mj-lt"/>
              </a:rPr>
              <a:t>SCT at New Orleans</a:t>
            </a:r>
          </a:p>
        </p:txBody>
      </p:sp>
      <p:sp>
        <p:nvSpPr>
          <p:cNvPr id="7" name="TextBox 6">
            <a:extLst>
              <a:ext uri="{FF2B5EF4-FFF2-40B4-BE49-F238E27FC236}">
                <a16:creationId xmlns:a16="http://schemas.microsoft.com/office/drawing/2014/main" id="{24954849-DE85-497B-8329-132A589FCBD8}"/>
              </a:ext>
            </a:extLst>
          </p:cNvPr>
          <p:cNvSpPr txBox="1"/>
          <p:nvPr/>
        </p:nvSpPr>
        <p:spPr>
          <a:xfrm>
            <a:off x="6120254" y="4800600"/>
            <a:ext cx="3000886" cy="307777"/>
          </a:xfrm>
          <a:prstGeom prst="rect">
            <a:avLst/>
          </a:prstGeom>
          <a:noFill/>
        </p:spPr>
        <p:txBody>
          <a:bodyPr wrap="square" rtlCol="0">
            <a:spAutoFit/>
          </a:bodyPr>
          <a:lstStyle/>
          <a:p>
            <a:pPr algn="ctr"/>
            <a:r>
              <a:rPr lang="en-US" sz="1400" dirty="0">
                <a:solidFill>
                  <a:srgbClr val="222C67"/>
                </a:solidFill>
                <a:latin typeface="+mj-lt"/>
              </a:rPr>
              <a:t>Tuesday, 5/21/2019, 3:15-4:45 PM</a:t>
            </a:r>
          </a:p>
        </p:txBody>
      </p:sp>
    </p:spTree>
    <p:extLst>
      <p:ext uri="{BB962C8B-B14F-4D97-AF65-F5344CB8AC3E}">
        <p14:creationId xmlns:p14="http://schemas.microsoft.com/office/powerpoint/2010/main" val="3146773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3350"/>
            <a:ext cx="7315200" cy="709417"/>
          </a:xfrm>
        </p:spPr>
        <p:txBody>
          <a:bodyPr vert="horz" lIns="68580" tIns="34290" rIns="68580" bIns="34290" rtlCol="0" anchor="ctr">
            <a:noAutofit/>
          </a:bodyPr>
          <a:lstStyle/>
          <a:p>
            <a:pPr algn="l"/>
            <a:r>
              <a:rPr lang="en-US" altLang="en-US" sz="2400" b="1" dirty="0">
                <a:solidFill>
                  <a:srgbClr val="222C67"/>
                </a:solidFill>
                <a:latin typeface="Georgia Pro" panose="02040502050405020303" pitchFamily="18" charset="0"/>
              </a:rPr>
              <a:t>Evaluation Framework of RWD/RWE Used in Regulatory Decisions</a:t>
            </a:r>
            <a:endParaRPr lang="en-US" sz="2400" b="1" dirty="0">
              <a:solidFill>
                <a:srgbClr val="222C67"/>
              </a:solidFill>
              <a:latin typeface="Georgia Pro" panose="02040502050405020303" pitchFamily="18" charset="0"/>
            </a:endParaRPr>
          </a:p>
        </p:txBody>
      </p:sp>
      <p:pic>
        <p:nvPicPr>
          <p:cNvPr id="6" name="Picture 5">
            <a:extLst>
              <a:ext uri="{FF2B5EF4-FFF2-40B4-BE49-F238E27FC236}">
                <a16:creationId xmlns:a16="http://schemas.microsoft.com/office/drawing/2014/main" id="{F6F2434A-7A22-494E-AA63-0AD4336F0DD0}"/>
              </a:ext>
            </a:extLst>
          </p:cNvPr>
          <p:cNvPicPr>
            <a:picLocks noChangeAspect="1"/>
          </p:cNvPicPr>
          <p:nvPr/>
        </p:nvPicPr>
        <p:blipFill>
          <a:blip r:embed="rId3"/>
          <a:stretch>
            <a:fillRect/>
          </a:stretch>
        </p:blipFill>
        <p:spPr>
          <a:xfrm>
            <a:off x="152400" y="1123950"/>
            <a:ext cx="3689591" cy="3657600"/>
          </a:xfrm>
          <a:prstGeom prst="rect">
            <a:avLst/>
          </a:prstGeom>
        </p:spPr>
      </p:pic>
      <p:sp>
        <p:nvSpPr>
          <p:cNvPr id="5" name="Content Placeholder 14">
            <a:extLst>
              <a:ext uri="{FF2B5EF4-FFF2-40B4-BE49-F238E27FC236}">
                <a16:creationId xmlns:a16="http://schemas.microsoft.com/office/drawing/2014/main" id="{6D2F30F6-CAFC-49EE-958D-43D49726F96A}"/>
              </a:ext>
            </a:extLst>
          </p:cNvPr>
          <p:cNvSpPr txBox="1">
            <a:spLocks/>
          </p:cNvSpPr>
          <p:nvPr/>
        </p:nvSpPr>
        <p:spPr>
          <a:xfrm>
            <a:off x="3886200" y="1485900"/>
            <a:ext cx="5105400" cy="29337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1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5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35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35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35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35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35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350" kern="1200">
                <a:solidFill>
                  <a:schemeClr val="tx1"/>
                </a:solidFill>
                <a:latin typeface="+mn-lt"/>
                <a:ea typeface="+mn-ea"/>
                <a:cs typeface="+mn-cs"/>
              </a:defRPr>
            </a:lvl9pPr>
          </a:lstStyle>
          <a:p>
            <a:pPr marL="0" indent="0" fontAlgn="auto">
              <a:spcBef>
                <a:spcPts val="900"/>
              </a:spcBef>
              <a:spcAft>
                <a:spcPts val="500"/>
              </a:spcAft>
              <a:buNone/>
            </a:pPr>
            <a:r>
              <a:rPr lang="en-US" sz="2200" dirty="0"/>
              <a:t>Fit for use? </a:t>
            </a:r>
            <a:endParaRPr lang="en-US" sz="2200" i="1" dirty="0"/>
          </a:p>
          <a:p>
            <a:pPr marL="571500" fontAlgn="auto">
              <a:spcBef>
                <a:spcPts val="400"/>
              </a:spcBef>
              <a:spcAft>
                <a:spcPts val="400"/>
              </a:spcAft>
            </a:pPr>
            <a:r>
              <a:rPr lang="en-US" sz="2000" dirty="0"/>
              <a:t>Data (including RWD)</a:t>
            </a:r>
          </a:p>
          <a:p>
            <a:pPr marL="571500" fontAlgn="auto">
              <a:spcBef>
                <a:spcPts val="400"/>
              </a:spcBef>
              <a:spcAft>
                <a:spcPts val="400"/>
              </a:spcAft>
            </a:pPr>
            <a:r>
              <a:rPr lang="en-US" sz="2000" dirty="0"/>
              <a:t>Study Design</a:t>
            </a:r>
          </a:p>
          <a:p>
            <a:pPr marL="571500" fontAlgn="auto">
              <a:spcBef>
                <a:spcPts val="400"/>
              </a:spcBef>
              <a:spcAft>
                <a:spcPts val="400"/>
              </a:spcAft>
            </a:pPr>
            <a:r>
              <a:rPr lang="en-US" sz="2000" dirty="0"/>
              <a:t>Study Conduct</a:t>
            </a:r>
          </a:p>
          <a:p>
            <a:pPr marL="0" indent="0" fontAlgn="auto">
              <a:spcBef>
                <a:spcPts val="1500"/>
              </a:spcBef>
              <a:spcAft>
                <a:spcPts val="400"/>
              </a:spcAft>
              <a:buNone/>
            </a:pPr>
            <a:r>
              <a:rPr lang="en-US" sz="2200" dirty="0">
                <a:highlight>
                  <a:srgbClr val="CCFFFF"/>
                </a:highlight>
              </a:rPr>
              <a:t>It depends on the regulatory question.</a:t>
            </a:r>
          </a:p>
          <a:p>
            <a:pPr marL="0" indent="0" fontAlgn="auto">
              <a:spcBef>
                <a:spcPts val="900"/>
              </a:spcBef>
              <a:spcAft>
                <a:spcPts val="1500"/>
              </a:spcAft>
              <a:buNone/>
            </a:pPr>
            <a:endParaRPr lang="en-US" sz="1800" dirty="0"/>
          </a:p>
          <a:p>
            <a:pPr marL="0" indent="0" fontAlgn="auto">
              <a:spcBef>
                <a:spcPts val="900"/>
              </a:spcBef>
              <a:spcAft>
                <a:spcPts val="450"/>
              </a:spcAft>
              <a:buNone/>
            </a:pPr>
            <a:endParaRPr lang="en-US" sz="1800" dirty="0"/>
          </a:p>
        </p:txBody>
      </p:sp>
      <p:sp>
        <p:nvSpPr>
          <p:cNvPr id="7" name="TextBox 6">
            <a:extLst>
              <a:ext uri="{FF2B5EF4-FFF2-40B4-BE49-F238E27FC236}">
                <a16:creationId xmlns:a16="http://schemas.microsoft.com/office/drawing/2014/main" id="{9B7234C0-DC15-4F99-A306-7B35B149C231}"/>
              </a:ext>
            </a:extLst>
          </p:cNvPr>
          <p:cNvSpPr txBox="1"/>
          <p:nvPr/>
        </p:nvSpPr>
        <p:spPr>
          <a:xfrm>
            <a:off x="7620" y="4893469"/>
            <a:ext cx="2514600" cy="246221"/>
          </a:xfrm>
          <a:prstGeom prst="rect">
            <a:avLst/>
          </a:prstGeom>
          <a:noFill/>
        </p:spPr>
        <p:txBody>
          <a:bodyPr wrap="square" rtlCol="0">
            <a:spAutoFit/>
          </a:bodyPr>
          <a:lstStyle/>
          <a:p>
            <a:pPr algn="ctr"/>
            <a:r>
              <a:rPr lang="en-US" sz="1000" dirty="0">
                <a:solidFill>
                  <a:schemeClr val="bg1">
                    <a:lumMod val="65000"/>
                  </a:schemeClr>
                </a:solidFill>
                <a:latin typeface="+mn-lt"/>
              </a:rPr>
              <a:t>Source: FDA RWE Program Framework</a:t>
            </a:r>
          </a:p>
        </p:txBody>
      </p:sp>
    </p:spTree>
    <p:extLst>
      <p:ext uri="{BB962C8B-B14F-4D97-AF65-F5344CB8AC3E}">
        <p14:creationId xmlns:p14="http://schemas.microsoft.com/office/powerpoint/2010/main" val="1725813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121F54B-5261-4C34-93C3-BEE057C6DE5F}"/>
              </a:ext>
            </a:extLst>
          </p:cNvPr>
          <p:cNvSpPr>
            <a:spLocks noGrp="1"/>
          </p:cNvSpPr>
          <p:nvPr>
            <p:ph type="title"/>
          </p:nvPr>
        </p:nvSpPr>
        <p:spPr>
          <a:xfrm>
            <a:off x="1376915" y="361950"/>
            <a:ext cx="6390170" cy="694515"/>
          </a:xfrm>
        </p:spPr>
        <p:txBody>
          <a:bodyPr>
            <a:normAutofit/>
          </a:bodyPr>
          <a:lstStyle/>
          <a:p>
            <a:r>
              <a:rPr lang="en-US" sz="3000" b="1" dirty="0">
                <a:solidFill>
                  <a:srgbClr val="222C67"/>
                </a:solidFill>
                <a:latin typeface="Georgia Pro" panose="02040502050405020303" pitchFamily="18" charset="0"/>
              </a:rPr>
              <a:t>Fitness of RWD</a:t>
            </a:r>
          </a:p>
        </p:txBody>
      </p:sp>
      <p:sp>
        <p:nvSpPr>
          <p:cNvPr id="6" name="Content Placeholder 5">
            <a:extLst>
              <a:ext uri="{FF2B5EF4-FFF2-40B4-BE49-F238E27FC236}">
                <a16:creationId xmlns:a16="http://schemas.microsoft.com/office/drawing/2014/main" id="{BA0AEE46-2B7E-44F5-9FA3-9D7B36F5F8BD}"/>
              </a:ext>
            </a:extLst>
          </p:cNvPr>
          <p:cNvSpPr>
            <a:spLocks noGrp="1"/>
          </p:cNvSpPr>
          <p:nvPr>
            <p:ph idx="1"/>
          </p:nvPr>
        </p:nvSpPr>
        <p:spPr>
          <a:xfrm>
            <a:off x="1285474" y="1692591"/>
            <a:ext cx="6791725" cy="2815019"/>
          </a:xfrm>
        </p:spPr>
        <p:txBody>
          <a:bodyPr>
            <a:normAutofit fontScale="62500" lnSpcReduction="20000"/>
          </a:bodyPr>
          <a:lstStyle/>
          <a:p>
            <a:pPr>
              <a:spcBef>
                <a:spcPts val="1500"/>
              </a:spcBef>
            </a:pPr>
            <a:r>
              <a:rPr lang="en-US" dirty="0"/>
              <a:t>Criteria specific to regulatory question</a:t>
            </a:r>
          </a:p>
          <a:p>
            <a:pPr>
              <a:spcBef>
                <a:spcPts val="1500"/>
              </a:spcBef>
            </a:pPr>
            <a:r>
              <a:rPr lang="en-US" dirty="0"/>
              <a:t>Data uses</a:t>
            </a:r>
          </a:p>
          <a:p>
            <a:pPr lvl="1">
              <a:spcBef>
                <a:spcPts val="500"/>
              </a:spcBef>
            </a:pPr>
            <a:r>
              <a:rPr lang="en-US" dirty="0"/>
              <a:t>Population selection</a:t>
            </a:r>
          </a:p>
          <a:p>
            <a:pPr lvl="1">
              <a:spcBef>
                <a:spcPts val="500"/>
              </a:spcBef>
            </a:pPr>
            <a:r>
              <a:rPr lang="en-US" dirty="0"/>
              <a:t>Outcome ascertainment</a:t>
            </a:r>
          </a:p>
          <a:p>
            <a:pPr lvl="1">
              <a:spcBef>
                <a:spcPts val="500"/>
              </a:spcBef>
            </a:pPr>
            <a:r>
              <a:rPr lang="en-US" dirty="0"/>
              <a:t>Safety and study monitoring</a:t>
            </a:r>
          </a:p>
          <a:p>
            <a:pPr>
              <a:spcBef>
                <a:spcPts val="1500"/>
              </a:spcBef>
            </a:pPr>
            <a:r>
              <a:rPr lang="en-US" dirty="0"/>
              <a:t>Multiple data sources may be needed</a:t>
            </a:r>
          </a:p>
          <a:p>
            <a:pPr>
              <a:spcBef>
                <a:spcPts val="1500"/>
              </a:spcBef>
            </a:pPr>
            <a:r>
              <a:rPr lang="en-US" dirty="0">
                <a:highlight>
                  <a:srgbClr val="CCFFFF"/>
                </a:highlight>
              </a:rPr>
              <a:t>Under development: How to access data reliability, validity, relevance</a:t>
            </a:r>
          </a:p>
          <a:p>
            <a:endParaRPr lang="en-US" dirty="0"/>
          </a:p>
        </p:txBody>
      </p:sp>
      <p:pic>
        <p:nvPicPr>
          <p:cNvPr id="7" name="Picture 6">
            <a:extLst>
              <a:ext uri="{FF2B5EF4-FFF2-40B4-BE49-F238E27FC236}">
                <a16:creationId xmlns:a16="http://schemas.microsoft.com/office/drawing/2014/main" id="{776CE27C-216C-42DC-8773-3B1A9F20ADD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5474" y="0"/>
            <a:ext cx="1639237" cy="1600200"/>
          </a:xfrm>
          <a:prstGeom prst="rect">
            <a:avLst/>
          </a:prstGeom>
        </p:spPr>
      </p:pic>
      <p:sp>
        <p:nvSpPr>
          <p:cNvPr id="8" name="TextBox 7">
            <a:extLst>
              <a:ext uri="{FF2B5EF4-FFF2-40B4-BE49-F238E27FC236}">
                <a16:creationId xmlns:a16="http://schemas.microsoft.com/office/drawing/2014/main" id="{CCE15909-69CA-4725-B61A-62052DCB39D6}"/>
              </a:ext>
            </a:extLst>
          </p:cNvPr>
          <p:cNvSpPr txBox="1"/>
          <p:nvPr/>
        </p:nvSpPr>
        <p:spPr>
          <a:xfrm>
            <a:off x="7620" y="4893469"/>
            <a:ext cx="2514600" cy="246221"/>
          </a:xfrm>
          <a:prstGeom prst="rect">
            <a:avLst/>
          </a:prstGeom>
          <a:noFill/>
        </p:spPr>
        <p:txBody>
          <a:bodyPr wrap="square" rtlCol="0">
            <a:spAutoFit/>
          </a:bodyPr>
          <a:lstStyle/>
          <a:p>
            <a:pPr algn="ctr"/>
            <a:r>
              <a:rPr lang="en-US" sz="1000" dirty="0">
                <a:solidFill>
                  <a:schemeClr val="bg1">
                    <a:lumMod val="65000"/>
                  </a:schemeClr>
                </a:solidFill>
                <a:latin typeface="+mn-lt"/>
              </a:rPr>
              <a:t>Source: FDA RWE Program Framework</a:t>
            </a:r>
          </a:p>
        </p:txBody>
      </p:sp>
    </p:spTree>
    <p:extLst>
      <p:ext uri="{BB962C8B-B14F-4D97-AF65-F5344CB8AC3E}">
        <p14:creationId xmlns:p14="http://schemas.microsoft.com/office/powerpoint/2010/main" val="3861928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EDFD3F-14DC-48DE-A692-0377C0F7E319}"/>
              </a:ext>
            </a:extLst>
          </p:cNvPr>
          <p:cNvSpPr>
            <a:spLocks noGrp="1"/>
          </p:cNvSpPr>
          <p:nvPr>
            <p:ph sz="half" idx="1"/>
          </p:nvPr>
        </p:nvSpPr>
        <p:spPr>
          <a:xfrm>
            <a:off x="685800" y="971551"/>
            <a:ext cx="3886200" cy="3200399"/>
          </a:xfrm>
        </p:spPr>
        <p:txBody>
          <a:bodyPr>
            <a:normAutofit fontScale="92500"/>
          </a:bodyPr>
          <a:lstStyle/>
          <a:p>
            <a:pPr marL="800100" indent="0">
              <a:spcAft>
                <a:spcPts val="2500"/>
              </a:spcAft>
              <a:buNone/>
              <a:tabLst>
                <a:tab pos="800100" algn="l"/>
              </a:tabLst>
            </a:pPr>
            <a:r>
              <a:rPr lang="en-US" sz="2200" b="1" dirty="0"/>
              <a:t>Study Design</a:t>
            </a:r>
          </a:p>
          <a:p>
            <a:pPr>
              <a:spcBef>
                <a:spcPts val="1000"/>
              </a:spcBef>
            </a:pPr>
            <a:r>
              <a:rPr lang="en-US" sz="1900" dirty="0"/>
              <a:t>Population selection</a:t>
            </a:r>
          </a:p>
          <a:p>
            <a:pPr>
              <a:spcBef>
                <a:spcPts val="1000"/>
              </a:spcBef>
            </a:pPr>
            <a:r>
              <a:rPr lang="en-US" sz="1900" dirty="0"/>
              <a:t>Comparator groups</a:t>
            </a:r>
          </a:p>
          <a:p>
            <a:pPr>
              <a:spcBef>
                <a:spcPts val="1000"/>
              </a:spcBef>
            </a:pPr>
            <a:r>
              <a:rPr lang="en-US" sz="1900" dirty="0"/>
              <a:t>Outcome ascertainment, blinding</a:t>
            </a:r>
          </a:p>
          <a:p>
            <a:pPr>
              <a:spcBef>
                <a:spcPts val="1000"/>
              </a:spcBef>
            </a:pPr>
            <a:r>
              <a:rPr lang="en-US" sz="1900" dirty="0"/>
              <a:t>Exposures patterns, dropouts</a:t>
            </a:r>
          </a:p>
          <a:p>
            <a:pPr>
              <a:spcBef>
                <a:spcPts val="1000"/>
              </a:spcBef>
            </a:pPr>
            <a:r>
              <a:rPr lang="en-US" sz="1900" dirty="0"/>
              <a:t>Treatment definition (estimand)</a:t>
            </a:r>
          </a:p>
          <a:p>
            <a:pPr>
              <a:spcBef>
                <a:spcPts val="1000"/>
              </a:spcBef>
            </a:pPr>
            <a:r>
              <a:rPr lang="en-US" sz="1900" dirty="0"/>
              <a:t>Hypothesis (e.g., non-inferiority)</a:t>
            </a:r>
          </a:p>
          <a:p>
            <a:endParaRPr lang="en-US" dirty="0"/>
          </a:p>
        </p:txBody>
      </p:sp>
      <p:sp>
        <p:nvSpPr>
          <p:cNvPr id="4" name="Content Placeholder 3">
            <a:extLst>
              <a:ext uri="{FF2B5EF4-FFF2-40B4-BE49-F238E27FC236}">
                <a16:creationId xmlns:a16="http://schemas.microsoft.com/office/drawing/2014/main" id="{9FFF1509-29F7-469D-9D8D-0BA475495C72}"/>
              </a:ext>
            </a:extLst>
          </p:cNvPr>
          <p:cNvSpPr>
            <a:spLocks noGrp="1"/>
          </p:cNvSpPr>
          <p:nvPr>
            <p:ph sz="half" idx="2"/>
          </p:nvPr>
        </p:nvSpPr>
        <p:spPr>
          <a:xfrm>
            <a:off x="4648200" y="971550"/>
            <a:ext cx="4267200" cy="3200399"/>
          </a:xfrm>
        </p:spPr>
        <p:txBody>
          <a:bodyPr>
            <a:normAutofit fontScale="92500"/>
          </a:bodyPr>
          <a:lstStyle/>
          <a:p>
            <a:pPr marL="800100" indent="0">
              <a:spcAft>
                <a:spcPts val="2500"/>
              </a:spcAft>
              <a:buNone/>
            </a:pPr>
            <a:r>
              <a:rPr lang="en-US" sz="2200" b="1" dirty="0"/>
              <a:t>Regulatory Considerations</a:t>
            </a:r>
          </a:p>
          <a:p>
            <a:pPr>
              <a:spcBef>
                <a:spcPts val="1000"/>
              </a:spcBef>
            </a:pPr>
            <a:r>
              <a:rPr lang="en-US" sz="1900" dirty="0"/>
              <a:t>Human subject protection</a:t>
            </a:r>
          </a:p>
          <a:p>
            <a:pPr>
              <a:spcBef>
                <a:spcPts val="1000"/>
              </a:spcBef>
            </a:pPr>
            <a:r>
              <a:rPr lang="en-US" sz="1900" dirty="0"/>
              <a:t>Data traceability, auditing, and record keeping</a:t>
            </a:r>
          </a:p>
          <a:p>
            <a:pPr>
              <a:spcBef>
                <a:spcPts val="1000"/>
              </a:spcBef>
            </a:pPr>
            <a:r>
              <a:rPr lang="en-US" sz="1900" dirty="0"/>
              <a:t>Safety reporting </a:t>
            </a:r>
          </a:p>
          <a:p>
            <a:pPr>
              <a:spcBef>
                <a:spcPts val="1000"/>
              </a:spcBef>
            </a:pPr>
            <a:r>
              <a:rPr lang="en-US" sz="1900" dirty="0"/>
              <a:t>Study integrity and responsibility </a:t>
            </a:r>
          </a:p>
          <a:p>
            <a:endParaRPr lang="en-US" dirty="0"/>
          </a:p>
        </p:txBody>
      </p:sp>
      <p:pic>
        <p:nvPicPr>
          <p:cNvPr id="5" name="Picture 4">
            <a:extLst>
              <a:ext uri="{FF2B5EF4-FFF2-40B4-BE49-F238E27FC236}">
                <a16:creationId xmlns:a16="http://schemas.microsoft.com/office/drawing/2014/main" id="{F3BF2862-32BA-4373-B1AC-C51D39FF3B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400" y="438151"/>
            <a:ext cx="1433106" cy="1371600"/>
          </a:xfrm>
          <a:prstGeom prst="rect">
            <a:avLst/>
          </a:prstGeom>
        </p:spPr>
      </p:pic>
      <p:pic>
        <p:nvPicPr>
          <p:cNvPr id="6" name="Picture 5">
            <a:extLst>
              <a:ext uri="{FF2B5EF4-FFF2-40B4-BE49-F238E27FC236}">
                <a16:creationId xmlns:a16="http://schemas.microsoft.com/office/drawing/2014/main" id="{43B9B74F-EF5F-478D-845A-7160F2A0CD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3432" y="438151"/>
            <a:ext cx="1377794" cy="1371600"/>
          </a:xfrm>
          <a:prstGeom prst="rect">
            <a:avLst/>
          </a:prstGeom>
        </p:spPr>
      </p:pic>
      <p:sp>
        <p:nvSpPr>
          <p:cNvPr id="7" name="TextBox 6">
            <a:extLst>
              <a:ext uri="{FF2B5EF4-FFF2-40B4-BE49-F238E27FC236}">
                <a16:creationId xmlns:a16="http://schemas.microsoft.com/office/drawing/2014/main" id="{4D8E925C-F658-4B47-9EF6-CF1EE109D9BD}"/>
              </a:ext>
            </a:extLst>
          </p:cNvPr>
          <p:cNvSpPr txBox="1"/>
          <p:nvPr/>
        </p:nvSpPr>
        <p:spPr>
          <a:xfrm>
            <a:off x="7620" y="4893469"/>
            <a:ext cx="2514600" cy="246221"/>
          </a:xfrm>
          <a:prstGeom prst="rect">
            <a:avLst/>
          </a:prstGeom>
          <a:noFill/>
        </p:spPr>
        <p:txBody>
          <a:bodyPr wrap="square" rtlCol="0">
            <a:spAutoFit/>
          </a:bodyPr>
          <a:lstStyle/>
          <a:p>
            <a:pPr algn="ctr"/>
            <a:r>
              <a:rPr lang="en-US" sz="1000" dirty="0">
                <a:solidFill>
                  <a:schemeClr val="bg1">
                    <a:lumMod val="65000"/>
                  </a:schemeClr>
                </a:solidFill>
                <a:latin typeface="+mn-lt"/>
              </a:rPr>
              <a:t>Source: FDA RWE Program Framework</a:t>
            </a:r>
          </a:p>
        </p:txBody>
      </p:sp>
    </p:spTree>
    <p:extLst>
      <p:ext uri="{BB962C8B-B14F-4D97-AF65-F5344CB8AC3E}">
        <p14:creationId xmlns:p14="http://schemas.microsoft.com/office/powerpoint/2010/main" val="1474707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BA4DF-D2C7-4773-B22C-CC2EC39FC8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104997"/>
            <a:ext cx="1469646" cy="1463040"/>
          </a:xfrm>
          <a:prstGeom prst="rect">
            <a:avLst/>
          </a:prstGeom>
        </p:spPr>
      </p:pic>
      <p:sp>
        <p:nvSpPr>
          <p:cNvPr id="5" name="Title 2"/>
          <p:cNvSpPr>
            <a:spLocks noGrp="1"/>
          </p:cNvSpPr>
          <p:nvPr>
            <p:ph type="title"/>
          </p:nvPr>
        </p:nvSpPr>
        <p:spPr>
          <a:xfrm>
            <a:off x="1371600" y="170828"/>
            <a:ext cx="6400800" cy="1070693"/>
          </a:xfrm>
        </p:spPr>
        <p:txBody>
          <a:bodyPr>
            <a:noAutofit/>
          </a:bodyPr>
          <a:lstStyle/>
          <a:p>
            <a:pPr eaLnBrk="1" hangingPunct="1">
              <a:defRPr/>
            </a:pPr>
            <a:r>
              <a:rPr lang="en-US" altLang="en-US" sz="3400" b="1" dirty="0">
                <a:solidFill>
                  <a:srgbClr val="222C67"/>
                </a:solidFill>
              </a:rPr>
              <a:t>Guidance Documents</a:t>
            </a:r>
          </a:p>
        </p:txBody>
      </p:sp>
      <p:sp>
        <p:nvSpPr>
          <p:cNvPr id="4" name="TextBox 3">
            <a:extLst>
              <a:ext uri="{FF2B5EF4-FFF2-40B4-BE49-F238E27FC236}">
                <a16:creationId xmlns:a16="http://schemas.microsoft.com/office/drawing/2014/main" id="{61E2FA5C-AD2D-4DA0-BB3B-7C74BD557C5E}"/>
              </a:ext>
            </a:extLst>
          </p:cNvPr>
          <p:cNvSpPr txBox="1"/>
          <p:nvPr/>
        </p:nvSpPr>
        <p:spPr>
          <a:xfrm>
            <a:off x="914400" y="1962150"/>
            <a:ext cx="184731" cy="369332"/>
          </a:xfrm>
          <a:prstGeom prst="rect">
            <a:avLst/>
          </a:prstGeom>
          <a:noFill/>
        </p:spPr>
        <p:txBody>
          <a:bodyPr wrap="none" rtlCol="0">
            <a:spAutoFit/>
          </a:bodyPr>
          <a:lstStyle/>
          <a:p>
            <a:endParaRPr lang="en-US" dirty="0"/>
          </a:p>
        </p:txBody>
      </p:sp>
      <p:sp>
        <p:nvSpPr>
          <p:cNvPr id="10" name="Content Placeholder 2">
            <a:extLst>
              <a:ext uri="{FF2B5EF4-FFF2-40B4-BE49-F238E27FC236}">
                <a16:creationId xmlns:a16="http://schemas.microsoft.com/office/drawing/2014/main" id="{442548F4-B882-4609-970E-6800EFF5623C}"/>
              </a:ext>
            </a:extLst>
          </p:cNvPr>
          <p:cNvSpPr txBox="1">
            <a:spLocks/>
          </p:cNvSpPr>
          <p:nvPr/>
        </p:nvSpPr>
        <p:spPr>
          <a:xfrm>
            <a:off x="779318" y="1640838"/>
            <a:ext cx="7585364" cy="3139201"/>
          </a:xfrm>
          <a:prstGeom prst="rect">
            <a:avLst/>
          </a:prstGeom>
        </p:spPr>
        <p:txBody>
          <a:bodyPr>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Bef>
                <a:spcPts val="0"/>
              </a:spcBef>
              <a:spcAft>
                <a:spcPts val="1000"/>
              </a:spcAft>
              <a:buNone/>
            </a:pPr>
            <a:r>
              <a:rPr lang="en-US" sz="3300" u="sng" dirty="0"/>
              <a:t>2017 (CDRH &amp; CBER)</a:t>
            </a:r>
          </a:p>
          <a:p>
            <a:pPr fontAlgn="auto">
              <a:spcBef>
                <a:spcPts val="0"/>
              </a:spcBef>
              <a:spcAft>
                <a:spcPts val="1500"/>
              </a:spcAft>
            </a:pPr>
            <a:r>
              <a:rPr lang="en-US" dirty="0"/>
              <a:t>Use of RWE to Support Regulatory Decision-Making</a:t>
            </a:r>
          </a:p>
          <a:p>
            <a:pPr marL="0" indent="0" fontAlgn="auto">
              <a:spcBef>
                <a:spcPts val="0"/>
              </a:spcBef>
              <a:spcAft>
                <a:spcPts val="1000"/>
              </a:spcAft>
              <a:buNone/>
            </a:pPr>
            <a:r>
              <a:rPr lang="en-US" u="sng" dirty="0"/>
              <a:t>2018 (CDER &amp; CBER)</a:t>
            </a:r>
          </a:p>
          <a:p>
            <a:pPr fontAlgn="auto">
              <a:spcBef>
                <a:spcPts val="0"/>
              </a:spcBef>
              <a:spcAft>
                <a:spcPts val="600"/>
              </a:spcAft>
            </a:pPr>
            <a:r>
              <a:rPr lang="en-US" dirty="0"/>
              <a:t>FDA Real World Evidence Program Framework</a:t>
            </a:r>
          </a:p>
          <a:p>
            <a:pPr fontAlgn="auto">
              <a:spcBef>
                <a:spcPts val="0"/>
              </a:spcBef>
              <a:spcAft>
                <a:spcPts val="1500"/>
              </a:spcAft>
            </a:pPr>
            <a:r>
              <a:rPr lang="en-US" dirty="0"/>
              <a:t>Use of Electronic Health Record Data in Clinical Investigations</a:t>
            </a:r>
          </a:p>
          <a:p>
            <a:pPr marL="0" indent="0" fontAlgn="auto">
              <a:spcBef>
                <a:spcPts val="0"/>
              </a:spcBef>
              <a:spcAft>
                <a:spcPts val="1000"/>
              </a:spcAft>
              <a:buNone/>
            </a:pPr>
            <a:r>
              <a:rPr lang="en-US" u="sng" dirty="0"/>
              <a:t>2019 (CDER &amp; CBER)</a:t>
            </a:r>
          </a:p>
          <a:p>
            <a:pPr fontAlgn="auto">
              <a:spcBef>
                <a:spcPts val="0"/>
              </a:spcBef>
              <a:spcAft>
                <a:spcPts val="400"/>
              </a:spcAft>
            </a:pPr>
            <a:r>
              <a:rPr lang="en-US" dirty="0"/>
              <a:t>Rare Diseases: Common Issues in Drug Development (Draft)</a:t>
            </a:r>
          </a:p>
          <a:p>
            <a:pPr fontAlgn="auto">
              <a:spcBef>
                <a:spcPts val="0"/>
              </a:spcBef>
              <a:spcAft>
                <a:spcPts val="400"/>
              </a:spcAft>
            </a:pPr>
            <a:r>
              <a:rPr lang="en-US" dirty="0"/>
              <a:t>Rare Diseases: Natural History Studies for Drug Development (Draft)</a:t>
            </a:r>
          </a:p>
          <a:p>
            <a:pPr fontAlgn="auto">
              <a:spcBef>
                <a:spcPts val="0"/>
              </a:spcBef>
              <a:spcAft>
                <a:spcPts val="1000"/>
              </a:spcAft>
            </a:pPr>
            <a:r>
              <a:rPr lang="en-US" dirty="0"/>
              <a:t>Submitting Documents Using RWD &amp; RWE to FDA (Draft)</a:t>
            </a:r>
          </a:p>
        </p:txBody>
      </p:sp>
    </p:spTree>
    <p:extLst>
      <p:ext uri="{BB962C8B-B14F-4D97-AF65-F5344CB8AC3E}">
        <p14:creationId xmlns:p14="http://schemas.microsoft.com/office/powerpoint/2010/main" val="3371703158"/>
      </p:ext>
    </p:extLst>
  </p:cSld>
  <p:clrMapOvr>
    <a:masterClrMapping/>
  </p:clrMapOvr>
  <mc:AlternateContent xmlns:mc="http://schemas.openxmlformats.org/markup-compatibility/2006" xmlns:p14="http://schemas.microsoft.com/office/powerpoint/2010/main">
    <mc:Choice Requires="p14">
      <p:transition spd="slow" p14:dur="2000" advTm="8568"/>
    </mc:Choice>
    <mc:Fallback xmlns="">
      <p:transition spd="slow" advTm="8568"/>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F9849-E33D-4455-B08D-4328163B080E}"/>
              </a:ext>
            </a:extLst>
          </p:cNvPr>
          <p:cNvSpPr>
            <a:spLocks noGrp="1"/>
          </p:cNvSpPr>
          <p:nvPr>
            <p:ph type="title"/>
          </p:nvPr>
        </p:nvSpPr>
        <p:spPr>
          <a:xfrm>
            <a:off x="911276" y="133350"/>
            <a:ext cx="7077075" cy="694515"/>
          </a:xfrm>
        </p:spPr>
        <p:txBody>
          <a:bodyPr>
            <a:normAutofit/>
          </a:bodyPr>
          <a:lstStyle/>
          <a:p>
            <a:r>
              <a:rPr lang="en-US" sz="3600" b="1" dirty="0">
                <a:solidFill>
                  <a:srgbClr val="222C67"/>
                </a:solidFill>
              </a:rPr>
              <a:t>Recap</a:t>
            </a:r>
          </a:p>
        </p:txBody>
      </p:sp>
      <p:sp>
        <p:nvSpPr>
          <p:cNvPr id="3" name="Content Placeholder 2">
            <a:extLst>
              <a:ext uri="{FF2B5EF4-FFF2-40B4-BE49-F238E27FC236}">
                <a16:creationId xmlns:a16="http://schemas.microsoft.com/office/drawing/2014/main" id="{3EA30300-5792-41A7-8F0F-11E361D80297}"/>
              </a:ext>
            </a:extLst>
          </p:cNvPr>
          <p:cNvSpPr>
            <a:spLocks noGrp="1"/>
          </p:cNvSpPr>
          <p:nvPr>
            <p:ph idx="1"/>
          </p:nvPr>
        </p:nvSpPr>
        <p:spPr>
          <a:xfrm>
            <a:off x="563612" y="1123950"/>
            <a:ext cx="7970787" cy="3200400"/>
          </a:xfrm>
        </p:spPr>
        <p:txBody>
          <a:bodyPr>
            <a:normAutofit fontScale="62500" lnSpcReduction="20000"/>
          </a:bodyPr>
          <a:lstStyle/>
          <a:p>
            <a:pPr>
              <a:spcBef>
                <a:spcPts val="400"/>
              </a:spcBef>
              <a:spcAft>
                <a:spcPts val="1500"/>
              </a:spcAft>
            </a:pPr>
            <a:r>
              <a:rPr lang="en-US" dirty="0">
                <a:latin typeface="+mn-lt"/>
              </a:rPr>
              <a:t>Evaluation of RW</a:t>
            </a:r>
            <a:r>
              <a:rPr lang="en-US" b="1" dirty="0">
                <a:latin typeface="+mn-lt"/>
              </a:rPr>
              <a:t>E</a:t>
            </a:r>
            <a:r>
              <a:rPr lang="en-US" dirty="0">
                <a:latin typeface="+mn-lt"/>
              </a:rPr>
              <a:t> is context-specific.</a:t>
            </a:r>
          </a:p>
          <a:p>
            <a:pPr>
              <a:spcBef>
                <a:spcPts val="400"/>
              </a:spcBef>
              <a:spcAft>
                <a:spcPts val="1500"/>
              </a:spcAft>
            </a:pPr>
            <a:r>
              <a:rPr lang="en-US" dirty="0">
                <a:latin typeface="+mn-lt"/>
              </a:rPr>
              <a:t>RW</a:t>
            </a:r>
            <a:r>
              <a:rPr lang="en-US" b="1" dirty="0">
                <a:latin typeface="+mn-lt"/>
              </a:rPr>
              <a:t>D</a:t>
            </a:r>
            <a:r>
              <a:rPr lang="en-US" dirty="0">
                <a:latin typeface="+mn-lt"/>
              </a:rPr>
              <a:t> are fit-for-use to address the regulatory question. </a:t>
            </a:r>
          </a:p>
          <a:p>
            <a:pPr>
              <a:spcBef>
                <a:spcPts val="400"/>
              </a:spcBef>
              <a:spcAft>
                <a:spcPts val="1500"/>
              </a:spcAft>
            </a:pPr>
            <a:r>
              <a:rPr lang="en-US" dirty="0">
                <a:solidFill>
                  <a:schemeClr val="tx1">
                    <a:lumMod val="95000"/>
                    <a:lumOff val="5000"/>
                  </a:schemeClr>
                </a:solidFill>
                <a:latin typeface="+mn-lt"/>
              </a:rPr>
              <a:t>Study design can provide adequate scientific evidence to address the regulatory question.</a:t>
            </a:r>
          </a:p>
          <a:p>
            <a:pPr>
              <a:spcBef>
                <a:spcPts val="400"/>
              </a:spcBef>
              <a:spcAft>
                <a:spcPts val="1500"/>
              </a:spcAft>
            </a:pPr>
            <a:r>
              <a:rPr lang="en-US" dirty="0">
                <a:latin typeface="+mn-lt"/>
              </a:rPr>
              <a:t>Study conduct meets FDA regulatory requirements (e.g., for study monitoring and data collection). </a:t>
            </a:r>
          </a:p>
          <a:p>
            <a:pPr>
              <a:spcBef>
                <a:spcPts val="400"/>
              </a:spcBef>
            </a:pPr>
            <a:r>
              <a:rPr lang="en-US" dirty="0"/>
              <a:t>In progress: How and when EHR/RWD/RWE may provide strong evidence.</a:t>
            </a:r>
          </a:p>
          <a:p>
            <a:endParaRPr lang="en-US" dirty="0"/>
          </a:p>
        </p:txBody>
      </p:sp>
    </p:spTree>
    <p:extLst>
      <p:ext uri="{BB962C8B-B14F-4D97-AF65-F5344CB8AC3E}">
        <p14:creationId xmlns:p14="http://schemas.microsoft.com/office/powerpoint/2010/main" val="2068754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D19BD-F3D3-4123-807E-0EFE8118D3F5}"/>
              </a:ext>
            </a:extLst>
          </p:cNvPr>
          <p:cNvSpPr>
            <a:spLocks noGrp="1"/>
          </p:cNvSpPr>
          <p:nvPr>
            <p:ph type="title"/>
          </p:nvPr>
        </p:nvSpPr>
        <p:spPr>
          <a:xfrm>
            <a:off x="914400" y="133350"/>
            <a:ext cx="7315200" cy="532946"/>
          </a:xfrm>
        </p:spPr>
        <p:txBody>
          <a:bodyPr>
            <a:noAutofit/>
          </a:bodyPr>
          <a:lstStyle/>
          <a:p>
            <a:r>
              <a:rPr lang="en-US" sz="3800" dirty="0">
                <a:solidFill>
                  <a:srgbClr val="222C67"/>
                </a:solidFill>
              </a:rPr>
              <a:t>Examples</a:t>
            </a:r>
          </a:p>
        </p:txBody>
      </p:sp>
      <p:sp>
        <p:nvSpPr>
          <p:cNvPr id="15" name="TextBox 14">
            <a:extLst>
              <a:ext uri="{FF2B5EF4-FFF2-40B4-BE49-F238E27FC236}">
                <a16:creationId xmlns:a16="http://schemas.microsoft.com/office/drawing/2014/main" id="{7B6EF6F2-D3BF-49B9-926F-FEA3DB31FE9F}"/>
              </a:ext>
            </a:extLst>
          </p:cNvPr>
          <p:cNvSpPr txBox="1"/>
          <p:nvPr/>
        </p:nvSpPr>
        <p:spPr>
          <a:xfrm>
            <a:off x="76200" y="4457454"/>
            <a:ext cx="7543800" cy="600164"/>
          </a:xfrm>
          <a:prstGeom prst="rect">
            <a:avLst/>
          </a:prstGeom>
          <a:noFill/>
        </p:spPr>
        <p:txBody>
          <a:bodyPr wrap="square" rtlCol="0">
            <a:spAutoFit/>
          </a:bodyPr>
          <a:lstStyle/>
          <a:p>
            <a:pPr marL="342900" lvl="0" indent="-342900" fontAlgn="auto">
              <a:spcBef>
                <a:spcPts val="0"/>
              </a:spcBef>
              <a:spcAft>
                <a:spcPts val="0"/>
              </a:spcAft>
              <a:buFontTx/>
              <a:buAutoNum type="circleNumDbPlain"/>
            </a:pPr>
            <a:r>
              <a:rPr lang="en-US" sz="1100" dirty="0">
                <a:solidFill>
                  <a:prstClr val="black"/>
                </a:solidFill>
                <a:highlight>
                  <a:srgbClr val="FFFF00"/>
                </a:highlight>
                <a:latin typeface="Arial Nova" panose="020B0504020202020204" pitchFamily="34" charset="0"/>
                <a:cs typeface="Calibri" panose="020F0502020204030204" pitchFamily="34" charset="0"/>
              </a:rPr>
              <a:t>Not from label</a:t>
            </a:r>
            <a:r>
              <a:rPr lang="en-US" sz="1100" dirty="0">
                <a:solidFill>
                  <a:prstClr val="black"/>
                </a:solidFill>
                <a:latin typeface="Arial Nova" panose="020B0504020202020204" pitchFamily="34" charset="0"/>
                <a:cs typeface="Calibri" panose="020F0502020204030204" pitchFamily="34" charset="0"/>
              </a:rPr>
              <a:t>; </a:t>
            </a:r>
            <a:r>
              <a:rPr lang="en-US" sz="1100" dirty="0" err="1">
                <a:solidFill>
                  <a:prstClr val="black"/>
                </a:solidFill>
                <a:latin typeface="Arial Nova" panose="020B0504020202020204" pitchFamily="34" charset="0"/>
                <a:ea typeface="+mn-ea"/>
                <a:cs typeface="Calibri" panose="020F0502020204030204" pitchFamily="34" charset="0"/>
              </a:rPr>
              <a:t>Gökbuget</a:t>
            </a:r>
            <a:r>
              <a:rPr lang="en-US" sz="1100" dirty="0">
                <a:solidFill>
                  <a:prstClr val="black"/>
                </a:solidFill>
                <a:latin typeface="Arial Nova" panose="020B0504020202020204" pitchFamily="34" charset="0"/>
                <a:ea typeface="+mn-ea"/>
                <a:cs typeface="Calibri" panose="020F0502020204030204" pitchFamily="34" charset="0"/>
              </a:rPr>
              <a:t> et al. (2018)</a:t>
            </a:r>
            <a:endParaRPr lang="en-US" sz="1100" dirty="0">
              <a:solidFill>
                <a:prstClr val="black"/>
              </a:solidFill>
              <a:highlight>
                <a:srgbClr val="FFFF00"/>
              </a:highlight>
              <a:latin typeface="Arial Nova" panose="020B0504020202020204" pitchFamily="34" charset="0"/>
              <a:ea typeface="+mn-ea"/>
              <a:cs typeface="Calibri" panose="020F0502020204030204" pitchFamily="34" charset="0"/>
            </a:endParaRPr>
          </a:p>
          <a:p>
            <a:pPr marL="342900" lvl="0" indent="-342900" fontAlgn="auto">
              <a:spcBef>
                <a:spcPts val="0"/>
              </a:spcBef>
              <a:spcAft>
                <a:spcPts val="0"/>
              </a:spcAft>
              <a:buFontTx/>
              <a:buAutoNum type="circleNumDbPlain"/>
            </a:pPr>
            <a:r>
              <a:rPr lang="en-US" sz="1100" dirty="0">
                <a:solidFill>
                  <a:prstClr val="black"/>
                </a:solidFill>
                <a:latin typeface="Arial Nova" panose="020B0504020202020204" pitchFamily="34" charset="0"/>
                <a:ea typeface="+mn-ea"/>
                <a:cs typeface="Calibri" panose="020F0502020204030204" pitchFamily="34" charset="0"/>
              </a:rPr>
              <a:t>IBRANCE label (April 2019) </a:t>
            </a:r>
            <a:r>
              <a:rPr lang="en-US" sz="1100" u="sng" dirty="0">
                <a:solidFill>
                  <a:prstClr val="black"/>
                </a:solidFill>
                <a:latin typeface="Arial Nova" panose="020B0504020202020204" pitchFamily="34" charset="0"/>
                <a:ea typeface="+mn-ea"/>
                <a:cs typeface="Calibri" panose="020F0502020204030204" pitchFamily="34" charset="0"/>
                <a:hlinkClick r:id="rId2">
                  <a:extLst>
                    <a:ext uri="{A12FA001-AC4F-418D-AE19-62706E023703}">
                      <ahyp:hlinkClr xmlns:ahyp="http://schemas.microsoft.com/office/drawing/2018/hyperlinkcolor" val="tx"/>
                    </a:ext>
                  </a:extLst>
                </a:hlinkClick>
              </a:rPr>
              <a:t>go.usa.gov/xmpHe</a:t>
            </a:r>
            <a:endParaRPr lang="en-US" sz="1100" u="sng" dirty="0">
              <a:solidFill>
                <a:prstClr val="black"/>
              </a:solidFill>
              <a:latin typeface="Arial Nova" panose="020B0504020202020204" pitchFamily="34" charset="0"/>
              <a:ea typeface="+mn-ea"/>
              <a:cs typeface="Calibri" panose="020F0502020204030204" pitchFamily="34" charset="0"/>
            </a:endParaRPr>
          </a:p>
          <a:p>
            <a:pPr marL="342900" lvl="0" indent="-342900" fontAlgn="auto">
              <a:spcBef>
                <a:spcPts val="0"/>
              </a:spcBef>
              <a:spcAft>
                <a:spcPts val="0"/>
              </a:spcAft>
              <a:buFontTx/>
              <a:buAutoNum type="circleNumDbPlain"/>
            </a:pPr>
            <a:r>
              <a:rPr lang="en-US" sz="1100" dirty="0">
                <a:solidFill>
                  <a:prstClr val="black"/>
                </a:solidFill>
                <a:latin typeface="Arial Nova" panose="020B0504020202020204" pitchFamily="34" charset="0"/>
                <a:ea typeface="+mn-ea"/>
                <a:cs typeface="Calibri" panose="020F0502020204030204" pitchFamily="34" charset="0"/>
              </a:rPr>
              <a:t>SAPIEN 3 label SSED (August 2016) </a:t>
            </a:r>
            <a:r>
              <a:rPr lang="en-US" sz="1100" dirty="0">
                <a:solidFill>
                  <a:prstClr val="black"/>
                </a:solidFill>
                <a:latin typeface="Arial Nova" panose="020B0504020202020204" pitchFamily="34" charset="0"/>
                <a:ea typeface="+mn-ea"/>
                <a:cs typeface="Calibri" panose="020F0502020204030204" pitchFamily="34" charset="0"/>
                <a:hlinkClick r:id="rId3">
                  <a:extLst>
                    <a:ext uri="{A12FA001-AC4F-418D-AE19-62706E023703}">
                      <ahyp:hlinkClr xmlns:ahyp="http://schemas.microsoft.com/office/drawing/2018/hyperlinkcolor" val="tx"/>
                    </a:ext>
                  </a:extLst>
                </a:hlinkClick>
              </a:rPr>
              <a:t>go.usa.gov/xmp6g</a:t>
            </a:r>
            <a:endParaRPr lang="en-US" sz="1100" dirty="0">
              <a:solidFill>
                <a:prstClr val="black"/>
              </a:solidFill>
              <a:latin typeface="Arial Nova" panose="020B0504020202020204" pitchFamily="34" charset="0"/>
              <a:ea typeface="+mn-ea"/>
              <a:cs typeface="Calibri" panose="020F0502020204030204" pitchFamily="34" charset="0"/>
            </a:endParaRPr>
          </a:p>
        </p:txBody>
      </p:sp>
      <p:pic>
        <p:nvPicPr>
          <p:cNvPr id="6" name="Picture 5">
            <a:extLst>
              <a:ext uri="{FF2B5EF4-FFF2-40B4-BE49-F238E27FC236}">
                <a16:creationId xmlns:a16="http://schemas.microsoft.com/office/drawing/2014/main" id="{285BBEB4-6909-44F6-B1FC-1DCAA705C7D7}"/>
              </a:ext>
            </a:extLst>
          </p:cNvPr>
          <p:cNvPicPr>
            <a:picLocks noChangeAspect="1"/>
          </p:cNvPicPr>
          <p:nvPr/>
        </p:nvPicPr>
        <p:blipFill>
          <a:blip r:embed="rId4"/>
          <a:stretch>
            <a:fillRect/>
          </a:stretch>
        </p:blipFill>
        <p:spPr>
          <a:xfrm>
            <a:off x="0" y="712111"/>
            <a:ext cx="9144000" cy="3719277"/>
          </a:xfrm>
          <a:prstGeom prst="rect">
            <a:avLst/>
          </a:prstGeom>
        </p:spPr>
      </p:pic>
      <p:pic>
        <p:nvPicPr>
          <p:cNvPr id="17" name="Picture 16">
            <a:extLst>
              <a:ext uri="{FF2B5EF4-FFF2-40B4-BE49-F238E27FC236}">
                <a16:creationId xmlns:a16="http://schemas.microsoft.com/office/drawing/2014/main" id="{6862ACA1-C339-4E36-A81D-B8D9FAAD78A0}"/>
              </a:ext>
            </a:extLst>
          </p:cNvPr>
          <p:cNvPicPr>
            <a:picLocks noChangeAspect="1"/>
          </p:cNvPicPr>
          <p:nvPr/>
        </p:nvPicPr>
        <p:blipFill>
          <a:blip r:embed="rId5"/>
          <a:stretch>
            <a:fillRect/>
          </a:stretch>
        </p:blipFill>
        <p:spPr>
          <a:xfrm>
            <a:off x="6172200" y="3196590"/>
            <a:ext cx="2514600" cy="1169389"/>
          </a:xfrm>
          <a:prstGeom prst="rect">
            <a:avLst/>
          </a:prstGeom>
        </p:spPr>
      </p:pic>
    </p:spTree>
    <p:extLst>
      <p:ext uri="{BB962C8B-B14F-4D97-AF65-F5344CB8AC3E}">
        <p14:creationId xmlns:p14="http://schemas.microsoft.com/office/powerpoint/2010/main" val="646371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7CB5A-EFCA-4601-93BC-57FA9ED7CABF}"/>
              </a:ext>
            </a:extLst>
          </p:cNvPr>
          <p:cNvSpPr>
            <a:spLocks noGrp="1"/>
          </p:cNvSpPr>
          <p:nvPr>
            <p:ph type="title"/>
          </p:nvPr>
        </p:nvSpPr>
        <p:spPr>
          <a:xfrm>
            <a:off x="352647" y="209550"/>
            <a:ext cx="7787843" cy="573979"/>
          </a:xfrm>
        </p:spPr>
        <p:txBody>
          <a:bodyPr>
            <a:noAutofit/>
          </a:bodyPr>
          <a:lstStyle/>
          <a:p>
            <a:r>
              <a:rPr lang="en-US" sz="3000" dirty="0">
                <a:solidFill>
                  <a:srgbClr val="222C67"/>
                </a:solidFill>
              </a:rPr>
              <a:t>ASA BIOP RWE Scientific Working Group</a:t>
            </a:r>
            <a:endParaRPr lang="en-US" sz="3000" dirty="0"/>
          </a:p>
        </p:txBody>
      </p:sp>
      <p:sp>
        <p:nvSpPr>
          <p:cNvPr id="3" name="Content Placeholder 2">
            <a:extLst>
              <a:ext uri="{FF2B5EF4-FFF2-40B4-BE49-F238E27FC236}">
                <a16:creationId xmlns:a16="http://schemas.microsoft.com/office/drawing/2014/main" id="{54C8258D-ED01-413A-8771-4DDA6BFE4C95}"/>
              </a:ext>
            </a:extLst>
          </p:cNvPr>
          <p:cNvSpPr>
            <a:spLocks noGrp="1"/>
          </p:cNvSpPr>
          <p:nvPr>
            <p:ph idx="1"/>
          </p:nvPr>
        </p:nvSpPr>
        <p:spPr>
          <a:xfrm>
            <a:off x="949544" y="788095"/>
            <a:ext cx="6818898" cy="990600"/>
          </a:xfrm>
        </p:spPr>
        <p:txBody>
          <a:bodyPr>
            <a:normAutofit/>
          </a:bodyPr>
          <a:lstStyle/>
          <a:p>
            <a:pPr>
              <a:spcBef>
                <a:spcPts val="0"/>
              </a:spcBef>
              <a:spcAft>
                <a:spcPts val="200"/>
              </a:spcAft>
            </a:pPr>
            <a:r>
              <a:rPr lang="en-US" sz="1600" dirty="0">
                <a:latin typeface="+mn-lt"/>
              </a:rPr>
              <a:t>20 SMEs work together on RWE statistics in </a:t>
            </a:r>
            <a:r>
              <a:rPr lang="en-US" sz="1600" i="1" dirty="0">
                <a:latin typeface="+mn-lt"/>
              </a:rPr>
              <a:t>pre-competitive space</a:t>
            </a:r>
            <a:endParaRPr lang="en-US" sz="1600" dirty="0">
              <a:latin typeface="+mn-lt"/>
            </a:endParaRPr>
          </a:p>
          <a:p>
            <a:pPr>
              <a:spcBef>
                <a:spcPts val="0"/>
              </a:spcBef>
              <a:spcAft>
                <a:spcPts val="200"/>
              </a:spcAft>
            </a:pPr>
            <a:r>
              <a:rPr lang="en-US" sz="1600" dirty="0">
                <a:latin typeface="+mn-lt"/>
              </a:rPr>
              <a:t>Advance statistical methods that facilitate use of RWE in submissions</a:t>
            </a:r>
            <a:endParaRPr lang="en-US" sz="1600" i="1" dirty="0">
              <a:latin typeface="+mn-lt"/>
            </a:endParaRPr>
          </a:p>
          <a:p>
            <a:pPr>
              <a:spcBef>
                <a:spcPts val="0"/>
              </a:spcBef>
              <a:spcAft>
                <a:spcPts val="200"/>
              </a:spcAft>
            </a:pPr>
            <a:r>
              <a:rPr lang="en-US" sz="1600" dirty="0">
                <a:latin typeface="+mn-lt"/>
              </a:rPr>
              <a:t>Engage regulators on RWE guidance and/or guiding principles</a:t>
            </a:r>
          </a:p>
        </p:txBody>
      </p:sp>
      <p:graphicFrame>
        <p:nvGraphicFramePr>
          <p:cNvPr id="5" name="Table 4">
            <a:extLst>
              <a:ext uri="{FF2B5EF4-FFF2-40B4-BE49-F238E27FC236}">
                <a16:creationId xmlns:a16="http://schemas.microsoft.com/office/drawing/2014/main" id="{F5635E1A-5357-4862-8150-2695ACB8E430}"/>
              </a:ext>
            </a:extLst>
          </p:cNvPr>
          <p:cNvGraphicFramePr>
            <a:graphicFrameLocks noGrp="1"/>
          </p:cNvGraphicFramePr>
          <p:nvPr>
            <p:extLst>
              <p:ext uri="{D42A27DB-BD31-4B8C-83A1-F6EECF244321}">
                <p14:modId xmlns:p14="http://schemas.microsoft.com/office/powerpoint/2010/main" val="4032811017"/>
              </p:ext>
            </p:extLst>
          </p:nvPr>
        </p:nvGraphicFramePr>
        <p:xfrm>
          <a:off x="510104" y="1785777"/>
          <a:ext cx="3825443" cy="2828270"/>
        </p:xfrm>
        <a:graphic>
          <a:graphicData uri="http://schemas.openxmlformats.org/drawingml/2006/table">
            <a:tbl>
              <a:tblPr firstRow="1" firstCol="1" bandRow="1">
                <a:tableStyleId>{5C22544A-7EE6-4342-B048-85BDC9FD1C3A}</a:tableStyleId>
              </a:tblPr>
              <a:tblGrid>
                <a:gridCol w="1691842">
                  <a:extLst>
                    <a:ext uri="{9D8B030D-6E8A-4147-A177-3AD203B41FA5}">
                      <a16:colId xmlns:a16="http://schemas.microsoft.com/office/drawing/2014/main" val="1301383106"/>
                    </a:ext>
                  </a:extLst>
                </a:gridCol>
                <a:gridCol w="2133601">
                  <a:extLst>
                    <a:ext uri="{9D8B030D-6E8A-4147-A177-3AD203B41FA5}">
                      <a16:colId xmlns:a16="http://schemas.microsoft.com/office/drawing/2014/main" val="3675511461"/>
                    </a:ext>
                  </a:extLst>
                </a:gridCol>
              </a:tblGrid>
              <a:tr h="309800">
                <a:tc>
                  <a:txBody>
                    <a:bodyPr/>
                    <a:lstStyle/>
                    <a:p>
                      <a:pPr marL="0" marR="0">
                        <a:lnSpc>
                          <a:spcPct val="115000"/>
                        </a:lnSpc>
                        <a:spcBef>
                          <a:spcPts val="0"/>
                        </a:spcBef>
                        <a:spcAft>
                          <a:spcPts val="0"/>
                        </a:spcAft>
                      </a:pPr>
                      <a:r>
                        <a:rPr lang="en-US" sz="1400" b="1" dirty="0">
                          <a:effectLst/>
                          <a:latin typeface="Arial Nova" panose="020B0504020202020204" pitchFamily="34" charset="0"/>
                        </a:rPr>
                        <a:t>Industry member</a:t>
                      </a:r>
                      <a:endParaRPr lang="en-US" sz="1400" b="1" dirty="0">
                        <a:effectLst/>
                        <a:latin typeface="Arial Nova" panose="020B0504020202020204" pitchFamily="34" charset="0"/>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b="1" dirty="0">
                          <a:effectLst/>
                          <a:latin typeface="Arial Nova" panose="020B0504020202020204" pitchFamily="34" charset="0"/>
                        </a:rPr>
                        <a:t>Organization</a:t>
                      </a:r>
                      <a:endParaRPr lang="en-US" sz="1400" b="1"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862996939"/>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Weili He, Co-Chair</a:t>
                      </a:r>
                      <a:endParaRPr lang="en-US" sz="1400" b="0" dirty="0">
                        <a:effectLst/>
                        <a:latin typeface="Arial Nova" panose="020B0504020202020204" pitchFamily="34" charset="0"/>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rPr>
                        <a:t>AbbVie</a:t>
                      </a:r>
                      <a:endParaRPr lang="en-US" sz="1400" b="0"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1586171610"/>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ea typeface="Calibri"/>
                          <a:cs typeface="Times New Roman"/>
                        </a:rPr>
                        <a:t>Jie Chen</a:t>
                      </a: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ea typeface="Calibri"/>
                          <a:cs typeface="Times New Roman"/>
                        </a:rPr>
                        <a:t>Merck</a:t>
                      </a:r>
                    </a:p>
                  </a:txBody>
                  <a:tcPr marL="68580" marR="68580" marT="0" marB="0" anchor="ctr"/>
                </a:tc>
                <a:extLst>
                  <a:ext uri="{0D108BD9-81ED-4DB2-BD59-A6C34878D82A}">
                    <a16:rowId xmlns:a16="http://schemas.microsoft.com/office/drawing/2014/main" val="2945629947"/>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Yixin Fang</a:t>
                      </a:r>
                      <a:endParaRPr lang="en-US" sz="1400" b="0" dirty="0">
                        <a:effectLst/>
                        <a:latin typeface="Arial Nova" panose="020B0504020202020204" pitchFamily="34" charset="0"/>
                        <a:ea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rPr>
                        <a:t>AbbVie</a:t>
                      </a:r>
                      <a:endParaRPr lang="en-US" sz="1400" b="0"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3546849120"/>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Qi Jiang</a:t>
                      </a:r>
                      <a:endParaRPr lang="en-US" sz="1400" b="0" dirty="0">
                        <a:effectLst/>
                        <a:latin typeface="Arial Nova" panose="020B0504020202020204" pitchFamily="34" charset="0"/>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rPr>
                        <a:t>Seattle Genetics</a:t>
                      </a:r>
                      <a:endParaRPr lang="en-US" sz="1400" b="0"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2676978317"/>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Kwan Lee, Co-Lead</a:t>
                      </a:r>
                      <a:endParaRPr lang="en-US" sz="1400" b="0" dirty="0">
                        <a:effectLst/>
                        <a:latin typeface="Arial Nova" panose="020B0504020202020204" pitchFamily="34" charset="0"/>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rPr>
                        <a:t>Janssen </a:t>
                      </a:r>
                      <a:endParaRPr lang="en-US" sz="1400" b="0" dirty="0">
                        <a:effectLst/>
                        <a:latin typeface="Arial Nova" panose="020B0504020202020204" pitchFamily="34" charset="0"/>
                        <a:ea typeface="Calibri"/>
                        <a:cs typeface="Times New Roman"/>
                      </a:endParaRPr>
                    </a:p>
                  </a:txBody>
                  <a:tcPr marL="68580" marR="68580" marT="0" marB="0" anchor="b"/>
                </a:tc>
                <a:extLst>
                  <a:ext uri="{0D108BD9-81ED-4DB2-BD59-A6C34878D82A}">
                    <a16:rowId xmlns:a16="http://schemas.microsoft.com/office/drawing/2014/main" val="899640845"/>
                  </a:ext>
                </a:extLst>
              </a:tr>
              <a:tr h="251847">
                <a:tc>
                  <a:txBody>
                    <a:bodyPr/>
                    <a:lstStyle/>
                    <a:p>
                      <a:pPr marL="0" marR="0">
                        <a:lnSpc>
                          <a:spcPct val="115000"/>
                        </a:lnSpc>
                        <a:spcBef>
                          <a:spcPts val="0"/>
                        </a:spcBef>
                        <a:spcAft>
                          <a:spcPts val="0"/>
                        </a:spcAft>
                      </a:pPr>
                      <a:r>
                        <a:rPr lang="en-US" sz="1400" b="0" dirty="0" err="1">
                          <a:effectLst/>
                          <a:latin typeface="Arial Nova" panose="020B0504020202020204" pitchFamily="34" charset="0"/>
                          <a:ea typeface="Calibri"/>
                          <a:cs typeface="Times New Roman"/>
                        </a:rPr>
                        <a:t>Xiwu</a:t>
                      </a:r>
                      <a:r>
                        <a:rPr lang="en-US" sz="1400" b="0" dirty="0">
                          <a:effectLst/>
                          <a:latin typeface="Arial Nova" panose="020B0504020202020204" pitchFamily="34" charset="0"/>
                          <a:ea typeface="Calibri"/>
                          <a:cs typeface="Times New Roman"/>
                        </a:rPr>
                        <a:t> Lin</a:t>
                      </a:r>
                    </a:p>
                  </a:txBody>
                  <a:tcPr marL="68580" marR="68580" marT="0" marB="0" anchor="ctr"/>
                </a:tc>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en-US" sz="1400" b="0" dirty="0">
                          <a:effectLst/>
                          <a:latin typeface="Arial Nova" panose="020B0504020202020204" pitchFamily="34" charset="0"/>
                        </a:rPr>
                        <a:t>Janssen </a:t>
                      </a:r>
                      <a:endParaRPr lang="en-US" sz="1400" b="0" dirty="0">
                        <a:effectLst/>
                        <a:latin typeface="Arial Nova" panose="020B0504020202020204" pitchFamily="34" charset="0"/>
                        <a:ea typeface="Calibri"/>
                        <a:cs typeface="Times New Roman"/>
                      </a:endParaRPr>
                    </a:p>
                  </a:txBody>
                  <a:tcPr marL="68580" marR="68580" marT="0" marB="0" anchor="b"/>
                </a:tc>
                <a:extLst>
                  <a:ext uri="{0D108BD9-81ED-4DB2-BD59-A6C34878D82A}">
                    <a16:rowId xmlns:a16="http://schemas.microsoft.com/office/drawing/2014/main" val="3151523132"/>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ea typeface="Calibri"/>
                          <a:cs typeface="Times New Roman"/>
                        </a:rPr>
                        <a:t>Yang Sung</a:t>
                      </a:r>
                    </a:p>
                  </a:txBody>
                  <a:tcPr marL="68580" marR="68580" marT="0" marB="0" anchor="ctr"/>
                </a:tc>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en-US" sz="1400" b="0" dirty="0">
                          <a:effectLst/>
                          <a:latin typeface="Arial Nova" panose="020B0504020202020204" pitchFamily="34" charset="0"/>
                          <a:ea typeface="Calibri"/>
                          <a:cs typeface="Times New Roman"/>
                        </a:rPr>
                        <a:t>Vertex Pharma. Inc.</a:t>
                      </a:r>
                    </a:p>
                  </a:txBody>
                  <a:tcPr marL="68580" marR="68580" marT="0" marB="0" anchor="b"/>
                </a:tc>
                <a:extLst>
                  <a:ext uri="{0D108BD9-81ED-4DB2-BD59-A6C34878D82A}">
                    <a16:rowId xmlns:a16="http://schemas.microsoft.com/office/drawing/2014/main" val="1757152891"/>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Hongwei Wang</a:t>
                      </a:r>
                      <a:endParaRPr lang="en-US" sz="1400" b="0" dirty="0">
                        <a:effectLst/>
                        <a:latin typeface="Arial Nova" panose="020B0504020202020204" pitchFamily="34" charset="0"/>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rPr>
                        <a:t>AbbVie</a:t>
                      </a:r>
                      <a:endParaRPr lang="en-US" sz="1400" b="0"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539281987"/>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Roseann White</a:t>
                      </a:r>
                      <a:endParaRPr lang="en-US" sz="1400" b="0" dirty="0">
                        <a:effectLst/>
                        <a:latin typeface="Arial Nova" panose="020B0504020202020204" pitchFamily="34" charset="0"/>
                        <a:ea typeface="Calibri"/>
                        <a:cs typeface="Times New Roman"/>
                      </a:endParaRP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rPr>
                        <a:t>The Third Opinion</a:t>
                      </a:r>
                      <a:endParaRPr lang="en-US" sz="1400" b="0"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3531144970"/>
                  </a:ext>
                </a:extLst>
              </a:tr>
              <a:tr h="251847">
                <a:tc>
                  <a:txBody>
                    <a:bodyPr/>
                    <a:lstStyle/>
                    <a:p>
                      <a:pPr marL="0" marR="0">
                        <a:lnSpc>
                          <a:spcPct val="115000"/>
                        </a:lnSpc>
                        <a:spcBef>
                          <a:spcPts val="0"/>
                        </a:spcBef>
                        <a:spcAft>
                          <a:spcPts val="0"/>
                        </a:spcAft>
                      </a:pPr>
                      <a:r>
                        <a:rPr lang="en-US" sz="1400" b="0" dirty="0">
                          <a:effectLst/>
                          <a:latin typeface="Arial Nova" panose="020B0504020202020204" pitchFamily="34" charset="0"/>
                        </a:rPr>
                        <a:t>Richard Zink</a:t>
                      </a:r>
                      <a:endParaRPr lang="en-US" sz="1400" b="0" dirty="0">
                        <a:effectLst/>
                        <a:latin typeface="Arial Nova" panose="020B0504020202020204" pitchFamily="34" charset="0"/>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rPr>
                        <a:t>Target P</a:t>
                      </a:r>
                      <a:r>
                        <a:rPr lang="en-US" sz="1400" kern="1200" dirty="0">
                          <a:solidFill>
                            <a:schemeClr val="dk1"/>
                          </a:solidFill>
                          <a:effectLst/>
                          <a:latin typeface="Arial Nova" panose="020B0504020202020204" pitchFamily="34" charset="0"/>
                          <a:ea typeface="+mn-ea"/>
                          <a:cs typeface="+mn-cs"/>
                        </a:rPr>
                        <a:t>harma. Solution</a:t>
                      </a:r>
                      <a:endParaRPr lang="en-US" sz="1400" b="0" dirty="0">
                        <a:effectLst/>
                        <a:latin typeface="Arial Nova" panose="020B0504020202020204" pitchFamily="34" charset="0"/>
                        <a:ea typeface="Calibri"/>
                        <a:cs typeface="Times New Roman"/>
                      </a:endParaRPr>
                    </a:p>
                  </a:txBody>
                  <a:tcPr marL="68580" marR="68580" marT="0" marB="0" anchor="ctr"/>
                </a:tc>
                <a:extLst>
                  <a:ext uri="{0D108BD9-81ED-4DB2-BD59-A6C34878D82A}">
                    <a16:rowId xmlns:a16="http://schemas.microsoft.com/office/drawing/2014/main" val="2433561863"/>
                  </a:ext>
                </a:extLst>
              </a:tr>
            </a:tbl>
          </a:graphicData>
        </a:graphic>
      </p:graphicFrame>
      <p:graphicFrame>
        <p:nvGraphicFramePr>
          <p:cNvPr id="6" name="Table 5">
            <a:extLst>
              <a:ext uri="{FF2B5EF4-FFF2-40B4-BE49-F238E27FC236}">
                <a16:creationId xmlns:a16="http://schemas.microsoft.com/office/drawing/2014/main" id="{6A5F79EA-5B02-4F03-9022-77D27A115064}"/>
              </a:ext>
            </a:extLst>
          </p:cNvPr>
          <p:cNvGraphicFramePr>
            <a:graphicFrameLocks noGrp="1"/>
          </p:cNvGraphicFramePr>
          <p:nvPr>
            <p:extLst>
              <p:ext uri="{D42A27DB-BD31-4B8C-83A1-F6EECF244321}">
                <p14:modId xmlns:p14="http://schemas.microsoft.com/office/powerpoint/2010/main" val="1639213372"/>
              </p:ext>
            </p:extLst>
          </p:nvPr>
        </p:nvGraphicFramePr>
        <p:xfrm>
          <a:off x="4476243" y="1785777"/>
          <a:ext cx="3997190" cy="2828266"/>
        </p:xfrm>
        <a:graphic>
          <a:graphicData uri="http://schemas.openxmlformats.org/drawingml/2006/table">
            <a:tbl>
              <a:tblPr firstRow="1" firstCol="1" bandRow="1">
                <a:tableStyleId>{5C22544A-7EE6-4342-B048-85BDC9FD1C3A}</a:tableStyleId>
              </a:tblPr>
              <a:tblGrid>
                <a:gridCol w="2381143">
                  <a:extLst>
                    <a:ext uri="{9D8B030D-6E8A-4147-A177-3AD203B41FA5}">
                      <a16:colId xmlns:a16="http://schemas.microsoft.com/office/drawing/2014/main" val="1301383106"/>
                    </a:ext>
                  </a:extLst>
                </a:gridCol>
                <a:gridCol w="1616047">
                  <a:extLst>
                    <a:ext uri="{9D8B030D-6E8A-4147-A177-3AD203B41FA5}">
                      <a16:colId xmlns:a16="http://schemas.microsoft.com/office/drawing/2014/main" val="3675511461"/>
                    </a:ext>
                  </a:extLst>
                </a:gridCol>
              </a:tblGrid>
              <a:tr h="289156">
                <a:tc>
                  <a:txBody>
                    <a:bodyPr/>
                    <a:lstStyle/>
                    <a:p>
                      <a:pPr marL="0" marR="0">
                        <a:lnSpc>
                          <a:spcPct val="115000"/>
                        </a:lnSpc>
                        <a:spcBef>
                          <a:spcPts val="0"/>
                        </a:spcBef>
                        <a:spcAft>
                          <a:spcPts val="0"/>
                        </a:spcAft>
                      </a:pPr>
                      <a:r>
                        <a:rPr lang="en-US" sz="1400" b="1" dirty="0">
                          <a:effectLst/>
                          <a:latin typeface="Arial Nova" panose="020B0504020202020204" pitchFamily="34" charset="0"/>
                          <a:cs typeface="Calibri" panose="020F0502020204030204" pitchFamily="34" charset="0"/>
                        </a:rPr>
                        <a:t>Academic/FDA member </a:t>
                      </a:r>
                      <a:r>
                        <a:rPr lang="en-US" sz="1400" b="1" baseline="30000" dirty="0">
                          <a:effectLst/>
                          <a:latin typeface="Arial Nova" panose="020B0504020202020204" pitchFamily="34" charset="0"/>
                          <a:ea typeface="Cambria Math" panose="02040503050406030204" pitchFamily="18" charset="0"/>
                          <a:cs typeface="Calibri" panose="020F0502020204030204" pitchFamily="34" charset="0"/>
                        </a:rPr>
                        <a:t>†</a:t>
                      </a:r>
                      <a:endParaRPr lang="en-US" sz="1400" b="1" baseline="30000" dirty="0">
                        <a:effectLst/>
                        <a:latin typeface="Arial Nova" panose="020B0504020202020204" pitchFamily="34" charset="0"/>
                        <a:ea typeface="Calibri"/>
                        <a:cs typeface="Calibri" panose="020F0502020204030204" pitchFamily="34" charset="0"/>
                      </a:endParaRPr>
                    </a:p>
                  </a:txBody>
                  <a:tcPr marL="68580" marR="68580" marT="0" marB="0" anchor="ctr"/>
                </a:tc>
                <a:tc>
                  <a:txBody>
                    <a:bodyPr/>
                    <a:lstStyle/>
                    <a:p>
                      <a:pPr marL="0" marR="0">
                        <a:lnSpc>
                          <a:spcPct val="115000"/>
                        </a:lnSpc>
                        <a:spcBef>
                          <a:spcPts val="0"/>
                        </a:spcBef>
                        <a:spcAft>
                          <a:spcPts val="0"/>
                        </a:spcAft>
                      </a:pPr>
                      <a:r>
                        <a:rPr lang="en-US" sz="1400" b="1" dirty="0">
                          <a:effectLst/>
                          <a:latin typeface="Arial Nova" panose="020B0504020202020204" pitchFamily="34" charset="0"/>
                          <a:cs typeface="Calibri" panose="020F0502020204030204" pitchFamily="34" charset="0"/>
                        </a:rPr>
                        <a:t>Organization</a:t>
                      </a:r>
                      <a:endParaRPr lang="en-US" sz="1400" b="1" dirty="0">
                        <a:effectLst/>
                        <a:latin typeface="Arial Nova" panose="020B0504020202020204" pitchFamily="34" charset="0"/>
                        <a:ea typeface="Calibri"/>
                        <a:cs typeface="Calibri" panose="020F0502020204030204" pitchFamily="34" charset="0"/>
                      </a:endParaRPr>
                    </a:p>
                  </a:txBody>
                  <a:tcPr marL="68580" marR="68580" marT="0" marB="0" anchor="ctr"/>
                </a:tc>
                <a:extLst>
                  <a:ext uri="{0D108BD9-81ED-4DB2-BD59-A6C34878D82A}">
                    <a16:rowId xmlns:a16="http://schemas.microsoft.com/office/drawing/2014/main" val="862996939"/>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Martin Ho, Co-Chair</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CBER</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extLst>
                  <a:ext uri="{0D108BD9-81ED-4DB2-BD59-A6C34878D82A}">
                    <a16:rowId xmlns:a16="http://schemas.microsoft.com/office/drawing/2014/main" val="1586171610"/>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Telba Irony</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CBER</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extLst>
                  <a:ext uri="{0D108BD9-81ED-4DB2-BD59-A6C34878D82A}">
                    <a16:rowId xmlns:a16="http://schemas.microsoft.com/office/drawing/2014/main" val="3537079269"/>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Mark van der Laan</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UC Berkeley</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extLst>
                  <a:ext uri="{0D108BD9-81ED-4DB2-BD59-A6C34878D82A}">
                    <a16:rowId xmlns:a16="http://schemas.microsoft.com/office/drawing/2014/main" val="2676978317"/>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Hana Lee</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CDER</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tc>
                <a:extLst>
                  <a:ext uri="{0D108BD9-81ED-4DB2-BD59-A6C34878D82A}">
                    <a16:rowId xmlns:a16="http://schemas.microsoft.com/office/drawing/2014/main" val="899640845"/>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ea typeface="Calibri"/>
                          <a:cs typeface="Calibri" panose="020F0502020204030204" pitchFamily="34" charset="0"/>
                        </a:rPr>
                        <a:t>Mark Levenson, Co-Lead</a:t>
                      </a: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ea typeface="Calibri"/>
                          <a:cs typeface="Calibri" panose="020F0502020204030204" pitchFamily="34" charset="0"/>
                        </a:rPr>
                        <a:t>CDER</a:t>
                      </a:r>
                    </a:p>
                  </a:txBody>
                  <a:tcPr marL="68580" marR="68580" marT="0" marB="0" anchor="ctr"/>
                </a:tc>
                <a:extLst>
                  <a:ext uri="{0D108BD9-81ED-4DB2-BD59-A6C34878D82A}">
                    <a16:rowId xmlns:a16="http://schemas.microsoft.com/office/drawing/2014/main" val="4110629099"/>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rPr>
                        <a:t>Zhaoling Meng</a:t>
                      </a:r>
                      <a:endParaRPr lang="en-US" sz="1400" b="0" dirty="0">
                        <a:effectLst/>
                        <a:latin typeface="Arial Nova" panose="020B0504020202020204" pitchFamily="34" charset="0"/>
                        <a:ea typeface="Calibri"/>
                        <a:cs typeface="Times New Roman"/>
                      </a:endParaRPr>
                    </a:p>
                  </a:txBody>
                  <a:tcPr marL="68580" marR="68580" marT="0" marB="0" anchor="b">
                    <a:solidFill>
                      <a:srgbClr val="FFC000"/>
                    </a:solidFill>
                  </a:tcPr>
                </a:tc>
                <a:tc>
                  <a:txBody>
                    <a:bodyPr/>
                    <a:lstStyle/>
                    <a:p>
                      <a:pPr marL="0" marR="0" lvl="0" indent="0" algn="l" defTabSz="457200" rtl="0" eaLnBrk="1" fontAlgn="auto" latinLnBrk="0" hangingPunct="1">
                        <a:lnSpc>
                          <a:spcPct val="115000"/>
                        </a:lnSpc>
                        <a:spcBef>
                          <a:spcPts val="0"/>
                        </a:spcBef>
                        <a:spcAft>
                          <a:spcPts val="0"/>
                        </a:spcAft>
                        <a:buClrTx/>
                        <a:buSzTx/>
                        <a:buFontTx/>
                        <a:buNone/>
                        <a:tabLst/>
                        <a:defRPr/>
                      </a:pPr>
                      <a:r>
                        <a:rPr lang="en-US" sz="1400" b="0" dirty="0">
                          <a:solidFill>
                            <a:schemeClr val="bg1"/>
                          </a:solidFill>
                          <a:effectLst/>
                          <a:latin typeface="Arial Nova" panose="020B0504020202020204" pitchFamily="34" charset="0"/>
                        </a:rPr>
                        <a:t>BMGMRI</a:t>
                      </a:r>
                      <a:r>
                        <a:rPr kumimoji="0" lang="en-US" sz="1400" b="1" i="0" u="none" strike="noStrike" kern="1200" cap="none" spc="0" normalizeH="0" baseline="30000" noProof="0" dirty="0">
                          <a:ln>
                            <a:noFill/>
                          </a:ln>
                          <a:solidFill>
                            <a:prstClr val="white"/>
                          </a:solidFill>
                          <a:effectLst/>
                          <a:uLnTx/>
                          <a:uFillTx/>
                          <a:latin typeface="Cambria Math" panose="02040503050406030204" pitchFamily="18" charset="0"/>
                          <a:ea typeface="Cambria Math" panose="02040503050406030204" pitchFamily="18" charset="0"/>
                          <a:cs typeface="Calibri" panose="020F0502020204030204" pitchFamily="34" charset="0"/>
                        </a:rPr>
                        <a:t>‡</a:t>
                      </a:r>
                      <a:endParaRPr lang="en-US" sz="1400" b="0" dirty="0">
                        <a:solidFill>
                          <a:schemeClr val="bg1"/>
                        </a:solidFill>
                        <a:effectLst/>
                        <a:latin typeface="Arial Nova" panose="020B0504020202020204" pitchFamily="34" charset="0"/>
                        <a:ea typeface="Calibri"/>
                        <a:cs typeface="Times New Roman"/>
                      </a:endParaRPr>
                    </a:p>
                  </a:txBody>
                  <a:tcPr marL="68580" marR="68580" marT="0" marB="0" anchor="ctr">
                    <a:solidFill>
                      <a:srgbClr val="FFC000"/>
                    </a:solidFill>
                  </a:tcPr>
                </a:tc>
                <a:extLst>
                  <a:ext uri="{0D108BD9-81ED-4DB2-BD59-A6C34878D82A}">
                    <a16:rowId xmlns:a16="http://schemas.microsoft.com/office/drawing/2014/main" val="1885572021"/>
                  </a:ext>
                </a:extLst>
              </a:tr>
              <a:tr h="253911">
                <a:tc>
                  <a:txBody>
                    <a:bodyPr/>
                    <a:lstStyle/>
                    <a:p>
                      <a:pPr marL="0" marR="0">
                        <a:lnSpc>
                          <a:spcPct val="115000"/>
                        </a:lnSpc>
                        <a:spcBef>
                          <a:spcPts val="0"/>
                        </a:spcBef>
                        <a:spcAft>
                          <a:spcPts val="0"/>
                        </a:spcAft>
                      </a:pPr>
                      <a:r>
                        <a:rPr lang="fi-FI" sz="1400" b="0" baseline="0" dirty="0">
                          <a:latin typeface="Arial Nova" panose="020B0504020202020204" pitchFamily="34" charset="0"/>
                          <a:cs typeface="Calibri" panose="020F0502020204030204" pitchFamily="34" charset="0"/>
                        </a:rPr>
                        <a:t>Pallavi Mishra-Kalyani</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CDER</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extLst>
                  <a:ext uri="{0D108BD9-81ED-4DB2-BD59-A6C34878D82A}">
                    <a16:rowId xmlns:a16="http://schemas.microsoft.com/office/drawing/2014/main" val="186085842"/>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Tingting Zhou</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CBER</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ctr"/>
                </a:tc>
                <a:extLst>
                  <a:ext uri="{0D108BD9-81ED-4DB2-BD59-A6C34878D82A}">
                    <a16:rowId xmlns:a16="http://schemas.microsoft.com/office/drawing/2014/main" val="497404779"/>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Frank Rockhold</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solidFill>
                      <a:srgbClr val="E5B611"/>
                    </a:solidFill>
                  </a:tcPr>
                </a:tc>
                <a:tc>
                  <a:txBody>
                    <a:bodyPr/>
                    <a:lstStyle/>
                    <a:p>
                      <a:pPr marL="0" marR="0">
                        <a:lnSpc>
                          <a:spcPct val="115000"/>
                        </a:lnSpc>
                        <a:spcBef>
                          <a:spcPts val="0"/>
                        </a:spcBef>
                        <a:spcAft>
                          <a:spcPts val="0"/>
                        </a:spcAft>
                      </a:pPr>
                      <a:r>
                        <a:rPr lang="en-US" sz="1400" b="0" dirty="0">
                          <a:solidFill>
                            <a:schemeClr val="bg1"/>
                          </a:solidFill>
                          <a:effectLst/>
                          <a:latin typeface="Arial Nova" panose="020B0504020202020204" pitchFamily="34" charset="0"/>
                          <a:cs typeface="Calibri" panose="020F0502020204030204" pitchFamily="34" charset="0"/>
                        </a:rPr>
                        <a:t>Duke</a:t>
                      </a:r>
                      <a:endParaRPr lang="en-US" sz="1400" b="0" dirty="0">
                        <a:solidFill>
                          <a:schemeClr val="bg1"/>
                        </a:solidFill>
                        <a:effectLst/>
                        <a:latin typeface="Arial Nova" panose="020B0504020202020204" pitchFamily="34" charset="0"/>
                        <a:ea typeface="Calibri"/>
                        <a:cs typeface="Calibri" panose="020F0502020204030204" pitchFamily="34" charset="0"/>
                      </a:endParaRPr>
                    </a:p>
                  </a:txBody>
                  <a:tcPr marL="68580" marR="68580" marT="0" marB="0" anchor="ctr">
                    <a:solidFill>
                      <a:srgbClr val="E5B611"/>
                    </a:solidFill>
                  </a:tcPr>
                </a:tc>
                <a:extLst>
                  <a:ext uri="{0D108BD9-81ED-4DB2-BD59-A6C34878D82A}">
                    <a16:rowId xmlns:a16="http://schemas.microsoft.com/office/drawing/2014/main" val="1901844644"/>
                  </a:ext>
                </a:extLst>
              </a:tr>
              <a:tr h="253911">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Ben Goldstein</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tc>
                <a:tc>
                  <a:txBody>
                    <a:bodyPr/>
                    <a:lstStyle/>
                    <a:p>
                      <a:pPr marL="0" marR="0">
                        <a:lnSpc>
                          <a:spcPct val="115000"/>
                        </a:lnSpc>
                        <a:spcBef>
                          <a:spcPts val="0"/>
                        </a:spcBef>
                        <a:spcAft>
                          <a:spcPts val="0"/>
                        </a:spcAft>
                      </a:pPr>
                      <a:r>
                        <a:rPr lang="en-US" sz="1400" b="0" dirty="0">
                          <a:effectLst/>
                          <a:latin typeface="Arial Nova" panose="020B0504020202020204" pitchFamily="34" charset="0"/>
                          <a:cs typeface="Calibri" panose="020F0502020204030204" pitchFamily="34" charset="0"/>
                        </a:rPr>
                        <a:t>Duke</a:t>
                      </a:r>
                      <a:endParaRPr lang="en-US" sz="1400" b="0" dirty="0">
                        <a:effectLst/>
                        <a:latin typeface="Arial Nova" panose="020B0504020202020204" pitchFamily="34" charset="0"/>
                        <a:ea typeface="Calibri"/>
                        <a:cs typeface="Calibri" panose="020F0502020204030204" pitchFamily="34" charset="0"/>
                      </a:endParaRPr>
                    </a:p>
                  </a:txBody>
                  <a:tcPr marL="68580" marR="68580" marT="0" marB="0" anchor="b"/>
                </a:tc>
                <a:extLst>
                  <a:ext uri="{0D108BD9-81ED-4DB2-BD59-A6C34878D82A}">
                    <a16:rowId xmlns:a16="http://schemas.microsoft.com/office/drawing/2014/main" val="41109255"/>
                  </a:ext>
                </a:extLst>
              </a:tr>
            </a:tbl>
          </a:graphicData>
        </a:graphic>
      </p:graphicFrame>
      <p:sp>
        <p:nvSpPr>
          <p:cNvPr id="7" name="TextBox 6">
            <a:extLst>
              <a:ext uri="{FF2B5EF4-FFF2-40B4-BE49-F238E27FC236}">
                <a16:creationId xmlns:a16="http://schemas.microsoft.com/office/drawing/2014/main" id="{1FAE96F2-0CF6-4A49-90F8-3400EE47F31E}"/>
              </a:ext>
            </a:extLst>
          </p:cNvPr>
          <p:cNvSpPr txBox="1"/>
          <p:nvPr/>
        </p:nvSpPr>
        <p:spPr>
          <a:xfrm>
            <a:off x="4373647" y="4604240"/>
            <a:ext cx="4041171" cy="523220"/>
          </a:xfrm>
          <a:prstGeom prst="rect">
            <a:avLst/>
          </a:prstGeom>
          <a:noFill/>
        </p:spPr>
        <p:txBody>
          <a:bodyPr wrap="none" rtlCol="0">
            <a:spAutoFit/>
          </a:bodyPr>
          <a:lstStyle/>
          <a:p>
            <a:r>
              <a:rPr lang="en-US" sz="1400" b="1" baseline="30000" dirty="0">
                <a:latin typeface="Arial Nova" panose="020B0504020202020204" pitchFamily="34" charset="0"/>
                <a:ea typeface="Cambria Math" panose="02040503050406030204" pitchFamily="18" charset="0"/>
                <a:cs typeface="Calibri" panose="020F0502020204030204" pitchFamily="34" charset="0"/>
              </a:rPr>
              <a:t>†</a:t>
            </a:r>
            <a:r>
              <a:rPr lang="en-US" sz="1400" b="1" baseline="30000" dirty="0">
                <a:latin typeface="Arial Nova" panose="020B0504020202020204" pitchFamily="34" charset="0"/>
              </a:rPr>
              <a:t> </a:t>
            </a:r>
            <a:r>
              <a:rPr lang="en-US" sz="1400" dirty="0">
                <a:latin typeface="Arial Nova" panose="020B0504020202020204" pitchFamily="34" charset="0"/>
              </a:rPr>
              <a:t>Liz Stuart (JHU) participates as non-member</a:t>
            </a:r>
          </a:p>
          <a:p>
            <a:r>
              <a:rPr lang="en-US" sz="1400" b="1" baseline="30000" dirty="0">
                <a:latin typeface="Cambria Math" panose="02040503050406030204" pitchFamily="18" charset="0"/>
                <a:ea typeface="Cambria Math" panose="02040503050406030204" pitchFamily="18" charset="0"/>
                <a:cs typeface="Calibri" panose="020F0502020204030204" pitchFamily="34" charset="0"/>
              </a:rPr>
              <a:t>‡</a:t>
            </a:r>
            <a:r>
              <a:rPr lang="en-US" sz="1400" dirty="0">
                <a:latin typeface="Arial Nova" panose="020B0504020202020204" pitchFamily="34" charset="0"/>
              </a:rPr>
              <a:t> Bill &amp; Melinda Gates Medical Research Institute</a:t>
            </a:r>
          </a:p>
        </p:txBody>
      </p:sp>
    </p:spTree>
    <p:extLst>
      <p:ext uri="{BB962C8B-B14F-4D97-AF65-F5344CB8AC3E}">
        <p14:creationId xmlns:p14="http://schemas.microsoft.com/office/powerpoint/2010/main" val="316723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3FAC-A625-4194-A745-2CF1E8D7C4E4}"/>
              </a:ext>
            </a:extLst>
          </p:cNvPr>
          <p:cNvSpPr>
            <a:spLocks noGrp="1"/>
          </p:cNvSpPr>
          <p:nvPr>
            <p:ph type="title"/>
          </p:nvPr>
        </p:nvSpPr>
        <p:spPr/>
        <p:txBody>
          <a:bodyPr>
            <a:normAutofit/>
          </a:bodyPr>
          <a:lstStyle/>
          <a:p>
            <a:r>
              <a:rPr lang="en-US" sz="3400" dirty="0">
                <a:solidFill>
                  <a:srgbClr val="222C67"/>
                </a:solidFill>
              </a:rPr>
              <a:t>ASA BIOP RWE SWG Project Plan</a:t>
            </a:r>
            <a:endParaRPr lang="en-US" sz="3400" dirty="0"/>
          </a:p>
        </p:txBody>
      </p:sp>
      <p:sp>
        <p:nvSpPr>
          <p:cNvPr id="3" name="Content Placeholder 2">
            <a:extLst>
              <a:ext uri="{FF2B5EF4-FFF2-40B4-BE49-F238E27FC236}">
                <a16:creationId xmlns:a16="http://schemas.microsoft.com/office/drawing/2014/main" id="{821D827F-D810-4EB3-AF76-63C82CF28C6F}"/>
              </a:ext>
            </a:extLst>
          </p:cNvPr>
          <p:cNvSpPr>
            <a:spLocks noGrp="1"/>
          </p:cNvSpPr>
          <p:nvPr>
            <p:ph idx="1"/>
          </p:nvPr>
        </p:nvSpPr>
        <p:spPr>
          <a:xfrm>
            <a:off x="323851" y="1047750"/>
            <a:ext cx="8509103" cy="3581400"/>
          </a:xfrm>
        </p:spPr>
        <p:txBody>
          <a:bodyPr>
            <a:noAutofit/>
          </a:bodyPr>
          <a:lstStyle/>
          <a:p>
            <a:pPr>
              <a:spcBef>
                <a:spcPts val="0"/>
              </a:spcBef>
              <a:spcAft>
                <a:spcPts val="1000"/>
              </a:spcAft>
            </a:pPr>
            <a:r>
              <a:rPr lang="en-US" sz="2200" dirty="0">
                <a:latin typeface="+mn-lt"/>
              </a:rPr>
              <a:t>Two RWD/RWD Work Streams</a:t>
            </a:r>
          </a:p>
          <a:p>
            <a:pPr marL="971550" lvl="1" indent="-514350">
              <a:spcBef>
                <a:spcPts val="0"/>
              </a:spcBef>
              <a:spcAft>
                <a:spcPts val="200"/>
              </a:spcAft>
              <a:buFont typeface="+mj-lt"/>
              <a:buAutoNum type="arabicPeriod"/>
            </a:pPr>
            <a:r>
              <a:rPr lang="en-US" sz="1800" dirty="0">
                <a:latin typeface="+mn-lt"/>
              </a:rPr>
              <a:t>Support Label Expansion, co-led by Weili He &amp; Mark Levenson</a:t>
            </a:r>
          </a:p>
          <a:p>
            <a:pPr marL="971550" lvl="1" indent="-514350">
              <a:spcBef>
                <a:spcPts val="0"/>
              </a:spcBef>
              <a:spcAft>
                <a:spcPts val="1500"/>
              </a:spcAft>
              <a:buFont typeface="+mj-lt"/>
              <a:buAutoNum type="arabicPeriod"/>
            </a:pPr>
            <a:r>
              <a:rPr lang="en-US" sz="1800" dirty="0">
                <a:latin typeface="+mn-lt"/>
              </a:rPr>
              <a:t>Inform Clinical Trial Design</a:t>
            </a:r>
            <a:r>
              <a:rPr lang="en-US" sz="1800" dirty="0"/>
              <a:t> , co-led by </a:t>
            </a:r>
            <a:r>
              <a:rPr lang="en-US" sz="1800" dirty="0">
                <a:latin typeface="+mn-lt"/>
              </a:rPr>
              <a:t>Martin Ho, Kwan Lee</a:t>
            </a:r>
          </a:p>
          <a:p>
            <a:pPr>
              <a:spcBef>
                <a:spcPts val="0"/>
              </a:spcBef>
              <a:spcAft>
                <a:spcPts val="1000"/>
              </a:spcAft>
            </a:pPr>
            <a:r>
              <a:rPr lang="en-US" sz="2200" dirty="0">
                <a:latin typeface="+mn-lt"/>
              </a:rPr>
              <a:t>Planned Deliverables</a:t>
            </a:r>
          </a:p>
          <a:p>
            <a:pPr marL="971550" lvl="1" indent="-514350">
              <a:spcBef>
                <a:spcPts val="0"/>
              </a:spcBef>
              <a:spcAft>
                <a:spcPts val="200"/>
              </a:spcAft>
              <a:buFont typeface="+mj-lt"/>
              <a:buAutoNum type="arabicPeriod"/>
            </a:pPr>
            <a:r>
              <a:rPr lang="en-US" sz="1800" dirty="0">
                <a:latin typeface="+mn-lt"/>
              </a:rPr>
              <a:t>Landscape scanning &amp; gap analysis in statistical methodologies</a:t>
            </a:r>
          </a:p>
          <a:p>
            <a:pPr marL="971550" lvl="1" indent="-514350">
              <a:spcBef>
                <a:spcPts val="0"/>
              </a:spcBef>
              <a:spcAft>
                <a:spcPts val="200"/>
              </a:spcAft>
              <a:buFont typeface="+mj-lt"/>
              <a:buAutoNum type="arabicPeriod"/>
            </a:pPr>
            <a:r>
              <a:rPr lang="en-US" sz="1800" dirty="0">
                <a:latin typeface="+mn-lt"/>
              </a:rPr>
              <a:t>Early finding presentation in meetings for feedbacks from peers</a:t>
            </a:r>
          </a:p>
          <a:p>
            <a:pPr marL="971550" lvl="1" indent="-514350">
              <a:spcBef>
                <a:spcPts val="0"/>
              </a:spcBef>
              <a:spcAft>
                <a:spcPts val="1500"/>
              </a:spcAft>
              <a:buFont typeface="+mj-lt"/>
              <a:buAutoNum type="arabicPeriod"/>
            </a:pPr>
            <a:r>
              <a:rPr lang="en-US" sz="1800" dirty="0">
                <a:latin typeface="+mn-lt"/>
              </a:rPr>
              <a:t>2 complementary </a:t>
            </a:r>
            <a:r>
              <a:rPr lang="en-US" sz="1800" dirty="0"/>
              <a:t>papers </a:t>
            </a:r>
            <a:r>
              <a:rPr lang="en-US" sz="1800" dirty="0">
                <a:latin typeface="+mn-lt"/>
              </a:rPr>
              <a:t>on findings &amp; recommended research agenda published </a:t>
            </a:r>
            <a:r>
              <a:rPr lang="en-US" sz="1800" dirty="0"/>
              <a:t>in the same issue </a:t>
            </a:r>
            <a:r>
              <a:rPr lang="en-US" sz="1800" dirty="0">
                <a:latin typeface="+mn-lt"/>
              </a:rPr>
              <a:t>by both </a:t>
            </a:r>
            <a:r>
              <a:rPr lang="en-US" sz="1800" dirty="0"/>
              <a:t>work streams</a:t>
            </a:r>
            <a:endParaRPr lang="en-US" sz="1800" dirty="0">
              <a:latin typeface="+mn-lt"/>
            </a:endParaRPr>
          </a:p>
          <a:p>
            <a:pPr>
              <a:spcBef>
                <a:spcPts val="0"/>
              </a:spcBef>
              <a:spcAft>
                <a:spcPts val="1500"/>
              </a:spcAft>
            </a:pPr>
            <a:r>
              <a:rPr lang="en-US" sz="2200" dirty="0">
                <a:latin typeface="+mn-lt"/>
              </a:rPr>
              <a:t>See you at JSM &amp; ASA BIOP Reg.-Industry Workshop this year!</a:t>
            </a:r>
          </a:p>
        </p:txBody>
      </p:sp>
    </p:spTree>
    <p:extLst>
      <p:ext uri="{BB962C8B-B14F-4D97-AF65-F5344CB8AC3E}">
        <p14:creationId xmlns:p14="http://schemas.microsoft.com/office/powerpoint/2010/main" val="793307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F9849-E33D-4455-B08D-4328163B080E}"/>
              </a:ext>
            </a:extLst>
          </p:cNvPr>
          <p:cNvSpPr>
            <a:spLocks noGrp="1"/>
          </p:cNvSpPr>
          <p:nvPr>
            <p:ph type="title"/>
          </p:nvPr>
        </p:nvSpPr>
        <p:spPr>
          <a:xfrm>
            <a:off x="911276" y="133350"/>
            <a:ext cx="7077075" cy="694515"/>
          </a:xfrm>
        </p:spPr>
        <p:txBody>
          <a:bodyPr>
            <a:normAutofit/>
          </a:bodyPr>
          <a:lstStyle/>
          <a:p>
            <a:r>
              <a:rPr lang="en-US" sz="3400" b="1" dirty="0"/>
              <a:t>Let’s Work Together!</a:t>
            </a:r>
          </a:p>
        </p:txBody>
      </p:sp>
      <p:sp>
        <p:nvSpPr>
          <p:cNvPr id="3" name="Content Placeholder 2">
            <a:extLst>
              <a:ext uri="{FF2B5EF4-FFF2-40B4-BE49-F238E27FC236}">
                <a16:creationId xmlns:a16="http://schemas.microsoft.com/office/drawing/2014/main" id="{3EA30300-5792-41A7-8F0F-11E361D80297}"/>
              </a:ext>
            </a:extLst>
          </p:cNvPr>
          <p:cNvSpPr>
            <a:spLocks noGrp="1"/>
          </p:cNvSpPr>
          <p:nvPr>
            <p:ph idx="1"/>
          </p:nvPr>
        </p:nvSpPr>
        <p:spPr>
          <a:xfrm>
            <a:off x="563612" y="1123950"/>
            <a:ext cx="7970787" cy="3581400"/>
          </a:xfrm>
        </p:spPr>
        <p:txBody>
          <a:bodyPr>
            <a:normAutofit fontScale="70000" lnSpcReduction="20000"/>
          </a:bodyPr>
          <a:lstStyle/>
          <a:p>
            <a:pPr>
              <a:spcBef>
                <a:spcPts val="400"/>
              </a:spcBef>
              <a:spcAft>
                <a:spcPts val="1500"/>
              </a:spcAft>
            </a:pPr>
            <a:r>
              <a:rPr lang="en-US" dirty="0"/>
              <a:t>RWE analyses have not appeared in drug labels </a:t>
            </a:r>
            <a:r>
              <a:rPr lang="en-US" i="1" dirty="0"/>
              <a:t>yet</a:t>
            </a:r>
            <a:endParaRPr lang="en-US" i="1" dirty="0">
              <a:latin typeface="+mn-lt"/>
            </a:endParaRPr>
          </a:p>
          <a:p>
            <a:pPr>
              <a:spcBef>
                <a:spcPts val="400"/>
              </a:spcBef>
              <a:spcAft>
                <a:spcPts val="1500"/>
              </a:spcAft>
            </a:pPr>
            <a:r>
              <a:rPr lang="en-US" dirty="0"/>
              <a:t>Novel applications to sponsors </a:t>
            </a:r>
            <a:r>
              <a:rPr lang="en-US" i="1" dirty="0"/>
              <a:t>and</a:t>
            </a:r>
            <a:r>
              <a:rPr lang="en-US" dirty="0"/>
              <a:t> regulators</a:t>
            </a:r>
          </a:p>
          <a:p>
            <a:pPr>
              <a:spcBef>
                <a:spcPts val="400"/>
              </a:spcBef>
              <a:spcAft>
                <a:spcPts val="1500"/>
              </a:spcAft>
            </a:pPr>
            <a:r>
              <a:rPr lang="en-US" dirty="0">
                <a:latin typeface="+mn-lt"/>
              </a:rPr>
              <a:t>Context specific application &amp; evaluation: </a:t>
            </a:r>
            <a:r>
              <a:rPr lang="en-US">
                <a:latin typeface="+mn-lt"/>
              </a:rPr>
              <a:t>a </a:t>
            </a:r>
            <a:r>
              <a:rPr lang="en-US"/>
              <a:t>C&amp;E </a:t>
            </a:r>
            <a:r>
              <a:rPr lang="en-US" dirty="0"/>
              <a:t>situation</a:t>
            </a:r>
            <a:endParaRPr lang="en-US" dirty="0">
              <a:latin typeface="+mn-lt"/>
            </a:endParaRPr>
          </a:p>
          <a:p>
            <a:pPr>
              <a:spcBef>
                <a:spcPts val="400"/>
              </a:spcBef>
              <a:spcAft>
                <a:spcPts val="1500"/>
              </a:spcAft>
            </a:pPr>
            <a:r>
              <a:rPr lang="en-US" dirty="0">
                <a:latin typeface="+mn-lt"/>
              </a:rPr>
              <a:t>Building policy “fence posts” case by case</a:t>
            </a:r>
          </a:p>
          <a:p>
            <a:pPr>
              <a:spcBef>
                <a:spcPts val="400"/>
              </a:spcBef>
              <a:spcAft>
                <a:spcPts val="1500"/>
              </a:spcAft>
            </a:pPr>
            <a:r>
              <a:rPr lang="en-US" dirty="0">
                <a:latin typeface="+mn-lt"/>
              </a:rPr>
              <a:t>Let’s work together to develop this wide open area</a:t>
            </a:r>
          </a:p>
          <a:p>
            <a:pPr>
              <a:spcBef>
                <a:spcPts val="400"/>
              </a:spcBef>
              <a:spcAft>
                <a:spcPts val="1500"/>
              </a:spcAft>
            </a:pPr>
            <a:r>
              <a:rPr lang="en-US" dirty="0">
                <a:solidFill>
                  <a:schemeClr val="tx1">
                    <a:lumMod val="95000"/>
                    <a:lumOff val="5000"/>
                  </a:schemeClr>
                </a:solidFill>
                <a:latin typeface="+mn-lt"/>
              </a:rPr>
              <a:t>New guidance documents facilitate such collaborations</a:t>
            </a:r>
          </a:p>
          <a:p>
            <a:pPr>
              <a:spcBef>
                <a:spcPts val="400"/>
              </a:spcBef>
              <a:spcAft>
                <a:spcPts val="1500"/>
              </a:spcAft>
            </a:pPr>
            <a:r>
              <a:rPr lang="en-US" b="1" dirty="0">
                <a:solidFill>
                  <a:srgbClr val="007CBA"/>
                </a:solidFill>
                <a:latin typeface="+mn-lt"/>
              </a:rPr>
              <a:t>Come talk to FDA early and often!</a:t>
            </a:r>
          </a:p>
        </p:txBody>
      </p:sp>
    </p:spTree>
    <p:extLst>
      <p:ext uri="{BB962C8B-B14F-4D97-AF65-F5344CB8AC3E}">
        <p14:creationId xmlns:p14="http://schemas.microsoft.com/office/powerpoint/2010/main" val="31775354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835CF-47C4-4838-BEA0-A312BE0A5BB9}"/>
              </a:ext>
            </a:extLst>
          </p:cNvPr>
          <p:cNvSpPr>
            <a:spLocks noGrp="1"/>
          </p:cNvSpPr>
          <p:nvPr>
            <p:ph type="title"/>
          </p:nvPr>
        </p:nvSpPr>
        <p:spPr>
          <a:xfrm>
            <a:off x="914399" y="167092"/>
            <a:ext cx="7315201" cy="694515"/>
          </a:xfrm>
        </p:spPr>
        <p:txBody>
          <a:bodyPr>
            <a:normAutofit fontScale="90000"/>
          </a:bodyPr>
          <a:lstStyle/>
          <a:p>
            <a:r>
              <a:rPr lang="en-US" b="1" dirty="0">
                <a:solidFill>
                  <a:srgbClr val="222C67"/>
                </a:solidFill>
              </a:rPr>
              <a:t>Acknowledgements</a:t>
            </a:r>
          </a:p>
        </p:txBody>
      </p:sp>
      <p:sp>
        <p:nvSpPr>
          <p:cNvPr id="3" name="Content Placeholder 2">
            <a:extLst>
              <a:ext uri="{FF2B5EF4-FFF2-40B4-BE49-F238E27FC236}">
                <a16:creationId xmlns:a16="http://schemas.microsoft.com/office/drawing/2014/main" id="{28E7F675-7641-493E-9F46-E996355624C2}"/>
              </a:ext>
            </a:extLst>
          </p:cNvPr>
          <p:cNvSpPr>
            <a:spLocks noGrp="1"/>
          </p:cNvSpPr>
          <p:nvPr>
            <p:ph idx="1"/>
          </p:nvPr>
        </p:nvSpPr>
        <p:spPr>
          <a:xfrm>
            <a:off x="914400" y="1238250"/>
            <a:ext cx="7372349" cy="2667000"/>
          </a:xfrm>
        </p:spPr>
        <p:txBody>
          <a:bodyPr>
            <a:normAutofit/>
          </a:bodyPr>
          <a:lstStyle/>
          <a:p>
            <a:pPr marL="0" indent="0">
              <a:buNone/>
            </a:pPr>
            <a:r>
              <a:rPr lang="en-US" sz="2000" dirty="0">
                <a:latin typeface="Arial Nova" panose="020B0504020202020204" pitchFamily="34" charset="0"/>
              </a:rPr>
              <a:t>Mark Levenson for his slides on FDA RWE Framework Program</a:t>
            </a:r>
          </a:p>
          <a:p>
            <a:pPr marL="0" indent="0">
              <a:buNone/>
            </a:pPr>
            <a:r>
              <a:rPr lang="en-US" sz="2000" dirty="0">
                <a:latin typeface="Arial Nova" panose="020B0504020202020204" pitchFamily="34" charset="0"/>
              </a:rPr>
              <a:t>ASA BIOP RWE SWG members</a:t>
            </a:r>
          </a:p>
          <a:p>
            <a:pPr marL="0" indent="0">
              <a:buNone/>
            </a:pPr>
            <a:r>
              <a:rPr lang="en-US" sz="2000" dirty="0">
                <a:latin typeface="Arial Nova" panose="020B0504020202020204" pitchFamily="34" charset="0"/>
              </a:rPr>
              <a:t>ASA BIOP</a:t>
            </a:r>
          </a:p>
        </p:txBody>
      </p:sp>
    </p:spTree>
    <p:extLst>
      <p:ext uri="{BB962C8B-B14F-4D97-AF65-F5344CB8AC3E}">
        <p14:creationId xmlns:p14="http://schemas.microsoft.com/office/powerpoint/2010/main" val="1199910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1C2AE-5F53-4935-89F1-C21EB89CE754}"/>
              </a:ext>
            </a:extLst>
          </p:cNvPr>
          <p:cNvSpPr>
            <a:spLocks noGrp="1"/>
          </p:cNvSpPr>
          <p:nvPr>
            <p:ph type="title"/>
          </p:nvPr>
        </p:nvSpPr>
        <p:spPr>
          <a:xfrm>
            <a:off x="604576" y="1115235"/>
            <a:ext cx="7802600" cy="694515"/>
          </a:xfrm>
        </p:spPr>
        <p:txBody>
          <a:bodyPr>
            <a:normAutofit/>
          </a:bodyPr>
          <a:lstStyle/>
          <a:p>
            <a:r>
              <a:rPr lang="en-US" sz="3000" b="1" dirty="0"/>
              <a:t>Disclaimer</a:t>
            </a:r>
          </a:p>
        </p:txBody>
      </p:sp>
      <p:sp>
        <p:nvSpPr>
          <p:cNvPr id="4" name="Rectangle 3">
            <a:extLst>
              <a:ext uri="{FF2B5EF4-FFF2-40B4-BE49-F238E27FC236}">
                <a16:creationId xmlns:a16="http://schemas.microsoft.com/office/drawing/2014/main" id="{756A67A1-5229-4DB9-AEBC-B4038049FA5F}"/>
              </a:ext>
            </a:extLst>
          </p:cNvPr>
          <p:cNvSpPr/>
          <p:nvPr/>
        </p:nvSpPr>
        <p:spPr>
          <a:xfrm>
            <a:off x="609600" y="1809750"/>
            <a:ext cx="7924800" cy="830997"/>
          </a:xfrm>
          <a:prstGeom prst="rect">
            <a:avLst/>
          </a:prstGeom>
        </p:spPr>
        <p:txBody>
          <a:bodyPr wrap="square">
            <a:spAutoFit/>
          </a:bodyPr>
          <a:lstStyle/>
          <a:p>
            <a:pPr algn="ctr"/>
            <a:r>
              <a:rPr lang="en-US" sz="2400" dirty="0">
                <a:solidFill>
                  <a:srgbClr val="2E2925"/>
                </a:solidFill>
                <a:latin typeface="Roboto Condensed"/>
              </a:rPr>
              <a:t>This talk reflects the views of the author and should not be construed to represent FDA’s views or policies.</a:t>
            </a:r>
          </a:p>
        </p:txBody>
      </p:sp>
    </p:spTree>
    <p:extLst>
      <p:ext uri="{BB962C8B-B14F-4D97-AF65-F5344CB8AC3E}">
        <p14:creationId xmlns:p14="http://schemas.microsoft.com/office/powerpoint/2010/main" val="32056525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573772-3274-4689-9F19-C223C5F342AD}"/>
              </a:ext>
            </a:extLst>
          </p:cNvPr>
          <p:cNvSpPr txBox="1"/>
          <p:nvPr/>
        </p:nvSpPr>
        <p:spPr>
          <a:xfrm>
            <a:off x="2286000" y="3105150"/>
            <a:ext cx="4876800" cy="646331"/>
          </a:xfrm>
          <a:prstGeom prst="rect">
            <a:avLst/>
          </a:prstGeom>
          <a:noFill/>
        </p:spPr>
        <p:txBody>
          <a:bodyPr wrap="square" rtlCol="0">
            <a:spAutoFit/>
          </a:bodyPr>
          <a:lstStyle/>
          <a:p>
            <a:pPr algn="ctr"/>
            <a:r>
              <a:rPr lang="en-US" dirty="0">
                <a:solidFill>
                  <a:srgbClr val="007CBA"/>
                </a:solidFill>
                <a:latin typeface="+mn-lt"/>
              </a:rPr>
              <a:t>Questions and/or comments? martin.ho@fda.hhs.gov</a:t>
            </a:r>
          </a:p>
        </p:txBody>
      </p:sp>
    </p:spTree>
    <p:extLst>
      <p:ext uri="{BB962C8B-B14F-4D97-AF65-F5344CB8AC3E}">
        <p14:creationId xmlns:p14="http://schemas.microsoft.com/office/powerpoint/2010/main" val="163978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EEB21-C65F-403E-8365-19F84A98C2EF}"/>
              </a:ext>
            </a:extLst>
          </p:cNvPr>
          <p:cNvSpPr>
            <a:spLocks noGrp="1"/>
          </p:cNvSpPr>
          <p:nvPr>
            <p:ph type="title"/>
          </p:nvPr>
        </p:nvSpPr>
        <p:spPr>
          <a:xfrm>
            <a:off x="533400" y="190644"/>
            <a:ext cx="7543800" cy="694515"/>
          </a:xfrm>
        </p:spPr>
        <p:txBody>
          <a:bodyPr>
            <a:noAutofit/>
          </a:bodyPr>
          <a:lstStyle/>
          <a:p>
            <a:r>
              <a:rPr lang="en-US" sz="2800" b="1" dirty="0">
                <a:cs typeface="Helvetica" panose="020B0604020202020204" pitchFamily="34" charset="0"/>
              </a:rPr>
              <a:t>Center for Biologics Evaluation &amp; Research</a:t>
            </a:r>
            <a:endParaRPr lang="en-US" sz="2800" b="1" dirty="0"/>
          </a:p>
        </p:txBody>
      </p:sp>
      <p:pic>
        <p:nvPicPr>
          <p:cNvPr id="4" name="Picture 3">
            <a:extLst>
              <a:ext uri="{FF2B5EF4-FFF2-40B4-BE49-F238E27FC236}">
                <a16:creationId xmlns:a16="http://schemas.microsoft.com/office/drawing/2014/main" id="{F638A79F-ACEB-4A1B-83EC-09A99DB0B695}"/>
              </a:ext>
            </a:extLst>
          </p:cNvPr>
          <p:cNvPicPr>
            <a:picLocks noChangeAspect="1"/>
          </p:cNvPicPr>
          <p:nvPr/>
        </p:nvPicPr>
        <p:blipFill>
          <a:blip r:embed="rId2"/>
          <a:stretch>
            <a:fillRect/>
          </a:stretch>
        </p:blipFill>
        <p:spPr>
          <a:xfrm>
            <a:off x="800100" y="1398032"/>
            <a:ext cx="7543800" cy="3229689"/>
          </a:xfrm>
          <a:prstGeom prst="rect">
            <a:avLst/>
          </a:prstGeom>
        </p:spPr>
      </p:pic>
      <p:sp>
        <p:nvSpPr>
          <p:cNvPr id="5" name="Rectangle 4">
            <a:extLst>
              <a:ext uri="{FF2B5EF4-FFF2-40B4-BE49-F238E27FC236}">
                <a16:creationId xmlns:a16="http://schemas.microsoft.com/office/drawing/2014/main" id="{27D5A208-B0F9-4708-A7D0-E4B1C5F6125A}"/>
              </a:ext>
            </a:extLst>
          </p:cNvPr>
          <p:cNvSpPr/>
          <p:nvPr/>
        </p:nvSpPr>
        <p:spPr>
          <a:xfrm>
            <a:off x="2362200" y="1047750"/>
            <a:ext cx="3985835" cy="369332"/>
          </a:xfrm>
          <a:prstGeom prst="rect">
            <a:avLst/>
          </a:prstGeom>
        </p:spPr>
        <p:txBody>
          <a:bodyPr wrap="square">
            <a:spAutoFit/>
          </a:bodyPr>
          <a:lstStyle/>
          <a:p>
            <a:pPr algn="ctr"/>
            <a:r>
              <a:rPr lang="en-US" b="1" dirty="0">
                <a:solidFill>
                  <a:srgbClr val="333333"/>
                </a:solidFill>
                <a:latin typeface="Roboto Condensed"/>
              </a:rPr>
              <a:t>Vaccines, Blood &amp; Biologics</a:t>
            </a:r>
            <a:endParaRPr lang="en-US" b="1" i="0" dirty="0">
              <a:solidFill>
                <a:srgbClr val="333333"/>
              </a:solidFill>
              <a:effectLst/>
              <a:latin typeface="Roboto Condensed"/>
            </a:endParaRPr>
          </a:p>
        </p:txBody>
      </p:sp>
      <p:sp>
        <p:nvSpPr>
          <p:cNvPr id="6" name="Rectangle 5">
            <a:extLst>
              <a:ext uri="{FF2B5EF4-FFF2-40B4-BE49-F238E27FC236}">
                <a16:creationId xmlns:a16="http://schemas.microsoft.com/office/drawing/2014/main" id="{53212BCD-46C7-4866-A67F-C5E489C673CC}"/>
              </a:ext>
            </a:extLst>
          </p:cNvPr>
          <p:cNvSpPr/>
          <p:nvPr/>
        </p:nvSpPr>
        <p:spPr>
          <a:xfrm>
            <a:off x="685800" y="4705350"/>
            <a:ext cx="7543800" cy="307777"/>
          </a:xfrm>
          <a:prstGeom prst="rect">
            <a:avLst/>
          </a:prstGeom>
        </p:spPr>
        <p:txBody>
          <a:bodyPr wrap="square">
            <a:spAutoFit/>
          </a:bodyPr>
          <a:lstStyle/>
          <a:p>
            <a:pPr algn="ctr"/>
            <a:r>
              <a:rPr lang="en-US" sz="1400" dirty="0">
                <a:solidFill>
                  <a:schemeClr val="bg1">
                    <a:lumMod val="50000"/>
                  </a:schemeClr>
                </a:solidFill>
                <a:latin typeface="Roboto Condensed"/>
              </a:rPr>
              <a:t>Check out new FDA home page! https://www.fda.gov/vaccines-blood-biologics</a:t>
            </a:r>
          </a:p>
        </p:txBody>
      </p:sp>
    </p:spTree>
    <p:extLst>
      <p:ext uri="{BB962C8B-B14F-4D97-AF65-F5344CB8AC3E}">
        <p14:creationId xmlns:p14="http://schemas.microsoft.com/office/powerpoint/2010/main" val="4263300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97AF7-766C-4D5A-9C29-495FC021E9DF}"/>
              </a:ext>
            </a:extLst>
          </p:cNvPr>
          <p:cNvSpPr>
            <a:spLocks noGrp="1"/>
          </p:cNvSpPr>
          <p:nvPr>
            <p:ph type="title"/>
          </p:nvPr>
        </p:nvSpPr>
        <p:spPr>
          <a:xfrm>
            <a:off x="580531" y="167092"/>
            <a:ext cx="7539517" cy="694515"/>
          </a:xfrm>
        </p:spPr>
        <p:txBody>
          <a:bodyPr>
            <a:normAutofit/>
          </a:bodyPr>
          <a:lstStyle/>
          <a:p>
            <a:r>
              <a:rPr lang="en-US" sz="3000" b="1" dirty="0"/>
              <a:t>Products Regulated by CBER</a:t>
            </a:r>
          </a:p>
        </p:txBody>
      </p:sp>
      <p:sp>
        <p:nvSpPr>
          <p:cNvPr id="3" name="Content Placeholder 2">
            <a:extLst>
              <a:ext uri="{FF2B5EF4-FFF2-40B4-BE49-F238E27FC236}">
                <a16:creationId xmlns:a16="http://schemas.microsoft.com/office/drawing/2014/main" id="{9139CC61-CF31-44E6-8C6A-2A23511F4545}"/>
              </a:ext>
            </a:extLst>
          </p:cNvPr>
          <p:cNvSpPr>
            <a:spLocks noGrp="1"/>
          </p:cNvSpPr>
          <p:nvPr>
            <p:ph idx="1"/>
          </p:nvPr>
        </p:nvSpPr>
        <p:spPr>
          <a:xfrm>
            <a:off x="3429002" y="1414077"/>
            <a:ext cx="5334000" cy="3009900"/>
          </a:xfrm>
        </p:spPr>
        <p:txBody>
          <a:bodyPr>
            <a:normAutofit/>
          </a:bodyPr>
          <a:lstStyle/>
          <a:p>
            <a:pPr>
              <a:spcBef>
                <a:spcPts val="800"/>
              </a:spcBef>
            </a:pPr>
            <a:r>
              <a:rPr lang="en-US" sz="1800" dirty="0">
                <a:solidFill>
                  <a:srgbClr val="2E2925"/>
                </a:solidFill>
                <a:latin typeface="Roboto Condensed"/>
              </a:rPr>
              <a:t>Vaccines (preventative and therapeutic)</a:t>
            </a:r>
          </a:p>
          <a:p>
            <a:pPr>
              <a:spcBef>
                <a:spcPts val="800"/>
              </a:spcBef>
            </a:pPr>
            <a:r>
              <a:rPr lang="en-US" sz="1800" dirty="0">
                <a:solidFill>
                  <a:srgbClr val="2E2925"/>
                </a:solidFill>
                <a:latin typeface="Roboto Condensed"/>
              </a:rPr>
              <a:t>Gene therapies </a:t>
            </a:r>
          </a:p>
          <a:p>
            <a:pPr>
              <a:spcBef>
                <a:spcPts val="800"/>
              </a:spcBef>
            </a:pPr>
            <a:r>
              <a:rPr lang="en-US" sz="1800" dirty="0">
                <a:solidFill>
                  <a:srgbClr val="2E2925"/>
                </a:solidFill>
                <a:latin typeface="Roboto Condensed"/>
              </a:rPr>
              <a:t>Human tissues, engineered cellular products</a:t>
            </a:r>
          </a:p>
          <a:p>
            <a:pPr>
              <a:spcBef>
                <a:spcPts val="800"/>
              </a:spcBef>
            </a:pPr>
            <a:r>
              <a:rPr lang="en-US" sz="1800" dirty="0">
                <a:solidFill>
                  <a:srgbClr val="2E2925"/>
                </a:solidFill>
                <a:latin typeface="Roboto Condensed"/>
              </a:rPr>
              <a:t>Whole blood, plasma and blood products</a:t>
            </a:r>
          </a:p>
          <a:p>
            <a:pPr>
              <a:spcBef>
                <a:spcPts val="800"/>
              </a:spcBef>
            </a:pPr>
            <a:r>
              <a:rPr lang="en-US" sz="1800" dirty="0">
                <a:solidFill>
                  <a:srgbClr val="2E2925"/>
                </a:solidFill>
                <a:latin typeface="Roboto Condensed"/>
              </a:rPr>
              <a:t>Biologics related devices</a:t>
            </a:r>
          </a:p>
          <a:p>
            <a:pPr>
              <a:spcBef>
                <a:spcPts val="800"/>
              </a:spcBef>
            </a:pPr>
            <a:r>
              <a:rPr lang="en-US" sz="1800" dirty="0">
                <a:solidFill>
                  <a:srgbClr val="2E2925"/>
                </a:solidFill>
                <a:latin typeface="Roboto Condensed"/>
              </a:rPr>
              <a:t>Live biotherapeutic products</a:t>
            </a:r>
          </a:p>
          <a:p>
            <a:pPr>
              <a:spcBef>
                <a:spcPts val="800"/>
              </a:spcBef>
            </a:pPr>
            <a:r>
              <a:rPr lang="en-US" sz="1800" dirty="0">
                <a:solidFill>
                  <a:srgbClr val="2E2925"/>
                </a:solidFill>
                <a:latin typeface="Roboto Condensed"/>
              </a:rPr>
              <a:t>Xenotransplantation products</a:t>
            </a:r>
          </a:p>
          <a:p>
            <a:pPr>
              <a:spcBef>
                <a:spcPts val="800"/>
              </a:spcBef>
            </a:pPr>
            <a:r>
              <a:rPr lang="en-US" sz="1800" dirty="0">
                <a:solidFill>
                  <a:srgbClr val="2E2925"/>
                </a:solidFill>
                <a:latin typeface="Roboto Condensed"/>
              </a:rPr>
              <a:t>Allergenics</a:t>
            </a:r>
          </a:p>
        </p:txBody>
      </p:sp>
      <p:sp>
        <p:nvSpPr>
          <p:cNvPr id="4" name="Hexagon 3">
            <a:extLst>
              <a:ext uri="{FF2B5EF4-FFF2-40B4-BE49-F238E27FC236}">
                <a16:creationId xmlns:a16="http://schemas.microsoft.com/office/drawing/2014/main" id="{65D2DDC2-C189-422B-A8F1-36CC998E6B33}"/>
              </a:ext>
            </a:extLst>
          </p:cNvPr>
          <p:cNvSpPr/>
          <p:nvPr/>
        </p:nvSpPr>
        <p:spPr>
          <a:xfrm>
            <a:off x="562951" y="1067500"/>
            <a:ext cx="1295400" cy="1143000"/>
          </a:xfrm>
          <a:prstGeom prst="hexagon">
            <a:avLst>
              <a:gd name="adj" fmla="val 25000"/>
              <a:gd name="vf" fmla="val 115470"/>
            </a:avLst>
          </a:prstGeom>
          <a:blipFill>
            <a:blip r:embed="rId2">
              <a:extLst>
                <a:ext uri="{28A0092B-C50C-407E-A947-70E740481C1C}">
                  <a14:useLocalDpi xmlns:a14="http://schemas.microsoft.com/office/drawing/2010/main" val="0"/>
                </a:ext>
              </a:extLst>
            </a:blip>
            <a:srcRect/>
            <a:stretch>
              <a:fillRect l="-7000" r="-7000"/>
            </a:stretch>
          </a:blip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5" name="Hexagon 4">
            <a:extLst>
              <a:ext uri="{FF2B5EF4-FFF2-40B4-BE49-F238E27FC236}">
                <a16:creationId xmlns:a16="http://schemas.microsoft.com/office/drawing/2014/main" id="{DFA4BF83-C9EF-4B5B-BD06-9E0B8B0C7A70}"/>
              </a:ext>
            </a:extLst>
          </p:cNvPr>
          <p:cNvSpPr/>
          <p:nvPr/>
        </p:nvSpPr>
        <p:spPr>
          <a:xfrm>
            <a:off x="597738" y="3602188"/>
            <a:ext cx="1295400" cy="1142385"/>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l="-11000" r="-11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Hexagon 5">
            <a:extLst>
              <a:ext uri="{FF2B5EF4-FFF2-40B4-BE49-F238E27FC236}">
                <a16:creationId xmlns:a16="http://schemas.microsoft.com/office/drawing/2014/main" id="{8A712FE2-4118-46EF-9DB8-D5CD01AD7526}"/>
              </a:ext>
            </a:extLst>
          </p:cNvPr>
          <p:cNvSpPr/>
          <p:nvPr/>
        </p:nvSpPr>
        <p:spPr>
          <a:xfrm>
            <a:off x="1705951" y="1647978"/>
            <a:ext cx="1295400" cy="1143000"/>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l="-9000" r="-9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7" name="Hexagon 6">
            <a:extLst>
              <a:ext uri="{FF2B5EF4-FFF2-40B4-BE49-F238E27FC236}">
                <a16:creationId xmlns:a16="http://schemas.microsoft.com/office/drawing/2014/main" id="{680B1138-3267-4F8B-B92A-82276CD9CB3A}"/>
              </a:ext>
            </a:extLst>
          </p:cNvPr>
          <p:cNvSpPr/>
          <p:nvPr/>
        </p:nvSpPr>
        <p:spPr>
          <a:xfrm>
            <a:off x="1752600" y="2952750"/>
            <a:ext cx="1295400" cy="1142385"/>
          </a:xfrm>
          <a:prstGeom prst="hexagon">
            <a:avLst>
              <a:gd name="adj" fmla="val 25000"/>
              <a:gd name="vf" fmla="val 115470"/>
            </a:avLst>
          </a:prstGeom>
          <a:blipFill>
            <a:blip r:embed="rId5">
              <a:extLst>
                <a:ext uri="{28A0092B-C50C-407E-A947-70E740481C1C}">
                  <a14:useLocalDpi xmlns:a14="http://schemas.microsoft.com/office/drawing/2010/main" val="0"/>
                </a:ext>
              </a:extLst>
            </a:blip>
            <a:srcRect/>
            <a:stretch>
              <a:fillRect l="-11000" r="-11000"/>
            </a:stretch>
          </a:blipFill>
          <a:ln>
            <a:solidFill>
              <a:srgbClr val="00B05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Hexagon 7">
            <a:extLst>
              <a:ext uri="{FF2B5EF4-FFF2-40B4-BE49-F238E27FC236}">
                <a16:creationId xmlns:a16="http://schemas.microsoft.com/office/drawing/2014/main" id="{9B53F753-2ACB-48F2-8756-B9358C6A4C71}"/>
              </a:ext>
            </a:extLst>
          </p:cNvPr>
          <p:cNvSpPr/>
          <p:nvPr/>
        </p:nvSpPr>
        <p:spPr>
          <a:xfrm>
            <a:off x="580532" y="2347528"/>
            <a:ext cx="1295400" cy="1142999"/>
          </a:xfrm>
          <a:prstGeom prst="hexagon">
            <a:avLst>
              <a:gd name="adj" fmla="val 25000"/>
              <a:gd name="vf" fmla="val 115470"/>
            </a:avLst>
          </a:prstGeom>
          <a:blipFill>
            <a:blip r:embed="rId6" cstate="print">
              <a:extLst>
                <a:ext uri="{28A0092B-C50C-407E-A947-70E740481C1C}">
                  <a14:useLocalDpi xmlns:a14="http://schemas.microsoft.com/office/drawing/2010/main" val="0"/>
                </a:ext>
              </a:extLst>
            </a:blip>
            <a:srcRect/>
            <a:stretch>
              <a:fillRect t="-2000" b="-2000"/>
            </a:stretch>
          </a:blipFill>
          <a:ln>
            <a:solidFill>
              <a:srgbClr val="00B05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721080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kumimoji="1" lang="en-US" altLang="ja-JP" sz="3000" b="1" dirty="0">
                <a:solidFill>
                  <a:srgbClr val="222C67"/>
                </a:solidFill>
              </a:rPr>
              <a:t>FDA Definitions</a:t>
            </a:r>
            <a:endParaRPr lang="en-US" sz="3000" b="1" dirty="0">
              <a:solidFill>
                <a:srgbClr val="222C67"/>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423443945"/>
              </p:ext>
            </p:extLst>
          </p:nvPr>
        </p:nvGraphicFramePr>
        <p:xfrm>
          <a:off x="352085" y="1123950"/>
          <a:ext cx="8521751"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0879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899" y="110730"/>
            <a:ext cx="8229599" cy="667371"/>
          </a:xfrm>
        </p:spPr>
        <p:txBody>
          <a:bodyPr vert="horz" lIns="68580" tIns="34290" rIns="68580" bIns="34290" rtlCol="0" anchor="ctr">
            <a:noAutofit/>
          </a:bodyPr>
          <a:lstStyle/>
          <a:p>
            <a:r>
              <a:rPr lang="en-US" sz="3000" b="1" dirty="0">
                <a:solidFill>
                  <a:srgbClr val="222C67"/>
                </a:solidFill>
              </a:rPr>
              <a:t>Spectrum of Potential Uses of RWD </a:t>
            </a:r>
          </a:p>
        </p:txBody>
      </p:sp>
      <p:pic>
        <p:nvPicPr>
          <p:cNvPr id="24" name="Picture 23">
            <a:extLst>
              <a:ext uri="{FF2B5EF4-FFF2-40B4-BE49-F238E27FC236}">
                <a16:creationId xmlns:a16="http://schemas.microsoft.com/office/drawing/2014/main" id="{EF1FAD7D-A1D3-416F-BA9C-8FFAF101A9F3}"/>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80999" y="778101"/>
            <a:ext cx="7848600" cy="4310154"/>
          </a:xfrm>
          <a:prstGeom prst="rect">
            <a:avLst/>
          </a:prstGeom>
        </p:spPr>
      </p:pic>
    </p:spTree>
    <p:extLst>
      <p:ext uri="{BB962C8B-B14F-4D97-AF65-F5344CB8AC3E}">
        <p14:creationId xmlns:p14="http://schemas.microsoft.com/office/powerpoint/2010/main" val="2230417417"/>
      </p:ext>
    </p:extLst>
  </p:cSld>
  <p:clrMapOvr>
    <a:masterClrMapping/>
  </p:clrMapOvr>
  <mc:AlternateContent xmlns:mc="http://schemas.openxmlformats.org/markup-compatibility/2006" xmlns:p14="http://schemas.microsoft.com/office/powerpoint/2010/main">
    <mc:Choice Requires="p14">
      <p:transition spd="slow" p14:dur="2000" advTm="92391"/>
    </mc:Choice>
    <mc:Fallback xmlns="">
      <p:transition spd="slow" advTm="92391"/>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7092"/>
            <a:ext cx="7327847" cy="694515"/>
          </a:xfrm>
        </p:spPr>
        <p:txBody>
          <a:bodyPr>
            <a:normAutofit/>
          </a:bodyPr>
          <a:lstStyle/>
          <a:p>
            <a:r>
              <a:rPr lang="en-US" sz="3400" b="1" dirty="0">
                <a:solidFill>
                  <a:srgbClr val="222C67"/>
                </a:solidFill>
              </a:rPr>
              <a:t>Substantial Evidence Efficacy</a:t>
            </a:r>
          </a:p>
        </p:txBody>
      </p:sp>
      <p:sp>
        <p:nvSpPr>
          <p:cNvPr id="3" name="Content Placeholder 2"/>
          <p:cNvSpPr>
            <a:spLocks noGrp="1"/>
          </p:cNvSpPr>
          <p:nvPr>
            <p:ph idx="1"/>
          </p:nvPr>
        </p:nvSpPr>
        <p:spPr>
          <a:xfrm>
            <a:off x="609600" y="1183278"/>
            <a:ext cx="7924800" cy="2743200"/>
          </a:xfrm>
        </p:spPr>
        <p:txBody>
          <a:bodyPr>
            <a:normAutofit fontScale="62500" lnSpcReduction="20000"/>
          </a:bodyPr>
          <a:lstStyle/>
          <a:p>
            <a:pPr marL="0" indent="0">
              <a:buNone/>
            </a:pPr>
            <a:r>
              <a:rPr lang="en-US" dirty="0">
                <a:latin typeface="+mn-lt"/>
              </a:rPr>
              <a:t>“</a:t>
            </a:r>
            <a:r>
              <a:rPr lang="en-US" b="1" dirty="0">
                <a:latin typeface="+mn-lt"/>
              </a:rPr>
              <a:t>evidence consisting of adequate and well-controlled investigations</a:t>
            </a:r>
            <a:r>
              <a:rPr lang="en-US" dirty="0">
                <a:latin typeface="+mn-lt"/>
              </a:rPr>
              <a:t>, including clinical investigations, by experts qualified by scientific training and experience to evaluate the effectiveness of the drug involve on the basis of which it could fairly and responsibly be concluded by such experts that the drug will have the effect it purports or is represented to have under the conditions of use prescribed, recommended, or suggested in the labeling or proposed labeling thereof.” </a:t>
            </a:r>
          </a:p>
          <a:p>
            <a:pPr marL="0" indent="0">
              <a:buNone/>
            </a:pPr>
            <a:br>
              <a:rPr lang="en-US" dirty="0">
                <a:latin typeface="+mn-lt"/>
              </a:rPr>
            </a:br>
            <a:r>
              <a:rPr lang="en-US" dirty="0">
                <a:latin typeface="+mn-lt"/>
              </a:rPr>
              <a:t>		</a:t>
            </a:r>
            <a:r>
              <a:rPr lang="en-US" i="1" dirty="0">
                <a:latin typeface="+mn-lt"/>
              </a:rPr>
              <a:t>Federal Food, Drug, and Cosmetic Act 1962</a:t>
            </a:r>
          </a:p>
          <a:p>
            <a:endParaRPr lang="en-US" i="1" dirty="0"/>
          </a:p>
        </p:txBody>
      </p:sp>
      <p:sp>
        <p:nvSpPr>
          <p:cNvPr id="4" name="TextBox 3">
            <a:extLst>
              <a:ext uri="{FF2B5EF4-FFF2-40B4-BE49-F238E27FC236}">
                <a16:creationId xmlns:a16="http://schemas.microsoft.com/office/drawing/2014/main" id="{A8F73209-E1D5-47C0-8A41-D0D3BCC279A0}"/>
              </a:ext>
            </a:extLst>
          </p:cNvPr>
          <p:cNvSpPr txBox="1"/>
          <p:nvPr/>
        </p:nvSpPr>
        <p:spPr>
          <a:xfrm>
            <a:off x="317449" y="4248150"/>
            <a:ext cx="7696200" cy="523220"/>
          </a:xfrm>
          <a:prstGeom prst="rect">
            <a:avLst/>
          </a:prstGeom>
          <a:noFill/>
        </p:spPr>
        <p:txBody>
          <a:bodyPr wrap="square" rtlCol="0">
            <a:spAutoFit/>
          </a:bodyPr>
          <a:lstStyle/>
          <a:p>
            <a:r>
              <a:rPr lang="en-US" sz="1400" dirty="0">
                <a:solidFill>
                  <a:schemeClr val="bg1">
                    <a:lumMod val="65000"/>
                  </a:schemeClr>
                </a:solidFill>
                <a:latin typeface="+mn-lt"/>
              </a:rPr>
              <a:t>Drug Regulation History: https://www.fda.gov/about-fda/histories-product-regulation/historical-case-studies-drug-regulation</a:t>
            </a:r>
            <a:endParaRPr lang="en-US" sz="1400" i="1" dirty="0">
              <a:solidFill>
                <a:schemeClr val="bg1">
                  <a:lumMod val="65000"/>
                </a:schemeClr>
              </a:solidFill>
              <a:latin typeface="+mn-lt"/>
            </a:endParaRPr>
          </a:p>
        </p:txBody>
      </p:sp>
    </p:spTree>
    <p:extLst>
      <p:ext uri="{BB962C8B-B14F-4D97-AF65-F5344CB8AC3E}">
        <p14:creationId xmlns:p14="http://schemas.microsoft.com/office/powerpoint/2010/main" val="235458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2874"/>
            <a:ext cx="7772400" cy="550688"/>
          </a:xfrm>
        </p:spPr>
        <p:txBody>
          <a:bodyPr>
            <a:noAutofit/>
          </a:bodyPr>
          <a:lstStyle/>
          <a:p>
            <a:pPr algn="l"/>
            <a:r>
              <a:rPr lang="en-US" sz="3400" b="1" dirty="0">
                <a:solidFill>
                  <a:srgbClr val="222C67"/>
                </a:solidFill>
              </a:rPr>
              <a:t>Adequate &amp; Well-Controlled Study</a:t>
            </a:r>
          </a:p>
        </p:txBody>
      </p:sp>
      <p:sp>
        <p:nvSpPr>
          <p:cNvPr id="3" name="Content Placeholder 2"/>
          <p:cNvSpPr>
            <a:spLocks noGrp="1"/>
          </p:cNvSpPr>
          <p:nvPr>
            <p:ph idx="1"/>
          </p:nvPr>
        </p:nvSpPr>
        <p:spPr>
          <a:xfrm>
            <a:off x="2590800" y="1123950"/>
            <a:ext cx="6095999" cy="3386963"/>
          </a:xfrm>
        </p:spPr>
        <p:txBody>
          <a:bodyPr>
            <a:noAutofit/>
          </a:bodyPr>
          <a:lstStyle/>
          <a:p>
            <a:pPr marL="514350" indent="-514350">
              <a:buFont typeface="+mj-lt"/>
              <a:buAutoNum type="arabicPeriod"/>
            </a:pPr>
            <a:r>
              <a:rPr lang="en-US" sz="1800" dirty="0">
                <a:latin typeface="+mn-lt"/>
              </a:rPr>
              <a:t>Clear objectives, summary of methods &amp; results</a:t>
            </a:r>
          </a:p>
          <a:p>
            <a:pPr marL="514350" indent="-514350">
              <a:buFont typeface="+mj-lt"/>
              <a:buAutoNum type="arabicPeriod"/>
            </a:pPr>
            <a:r>
              <a:rPr lang="en-US" sz="1800" dirty="0">
                <a:latin typeface="+mn-lt"/>
              </a:rPr>
              <a:t>Design permits a </a:t>
            </a:r>
            <a:r>
              <a:rPr lang="en-US" sz="1800" dirty="0">
                <a:highlight>
                  <a:srgbClr val="CCFFFF"/>
                </a:highlight>
                <a:latin typeface="+mn-lt"/>
              </a:rPr>
              <a:t>valid comparison </a:t>
            </a:r>
            <a:r>
              <a:rPr lang="en-US" sz="1800" dirty="0">
                <a:latin typeface="+mn-lt"/>
              </a:rPr>
              <a:t>with a control (concurrent  and </a:t>
            </a:r>
            <a:r>
              <a:rPr lang="en-US" sz="1800" dirty="0">
                <a:highlight>
                  <a:srgbClr val="CCFFFF"/>
                </a:highlight>
                <a:latin typeface="+mn-lt"/>
              </a:rPr>
              <a:t>historical controls)</a:t>
            </a:r>
          </a:p>
          <a:p>
            <a:pPr marL="514350" indent="-514350">
              <a:buFont typeface="+mj-lt"/>
              <a:buAutoNum type="arabicPeriod"/>
            </a:pPr>
            <a:r>
              <a:rPr lang="en-US" sz="1800" dirty="0">
                <a:latin typeface="+mn-lt"/>
              </a:rPr>
              <a:t>Adequate selection of patients</a:t>
            </a:r>
          </a:p>
          <a:p>
            <a:pPr marL="514350" indent="-514350">
              <a:buFont typeface="+mj-lt"/>
              <a:buAutoNum type="arabicPeriod"/>
            </a:pPr>
            <a:r>
              <a:rPr lang="en-US" sz="1800" dirty="0">
                <a:highlight>
                  <a:srgbClr val="CCFFFF"/>
                </a:highlight>
                <a:latin typeface="+mn-lt"/>
              </a:rPr>
              <a:t>Assigning patients </a:t>
            </a:r>
            <a:r>
              <a:rPr lang="en-US" sz="1800" dirty="0">
                <a:latin typeface="+mn-lt"/>
              </a:rPr>
              <a:t>to treatment and control groups minimizes bias </a:t>
            </a:r>
          </a:p>
          <a:p>
            <a:pPr marL="514350" indent="-514350">
              <a:buFont typeface="+mj-lt"/>
              <a:buAutoNum type="arabicPeriod"/>
            </a:pPr>
            <a:r>
              <a:rPr lang="en-US" sz="1800" dirty="0">
                <a:highlight>
                  <a:srgbClr val="CCFFFF"/>
                </a:highlight>
                <a:latin typeface="+mn-lt"/>
              </a:rPr>
              <a:t>Adequate measures </a:t>
            </a:r>
            <a:r>
              <a:rPr lang="en-US" sz="1800" dirty="0">
                <a:latin typeface="+mn-lt"/>
              </a:rPr>
              <a:t>to minimize biases on subjects, observers, and analysts </a:t>
            </a:r>
          </a:p>
          <a:p>
            <a:pPr marL="514350" indent="-514350">
              <a:buFont typeface="+mj-lt"/>
              <a:buAutoNum type="arabicPeriod"/>
            </a:pPr>
            <a:r>
              <a:rPr lang="en-US" sz="1800" dirty="0">
                <a:latin typeface="+mn-lt"/>
              </a:rPr>
              <a:t>Well-defined and reliable assessment of subjects’ responses</a:t>
            </a:r>
          </a:p>
          <a:p>
            <a:pPr marL="514350" indent="-514350">
              <a:buFont typeface="+mj-lt"/>
              <a:buAutoNum type="arabicPeriod"/>
            </a:pPr>
            <a:r>
              <a:rPr lang="en-US" sz="1800" dirty="0">
                <a:latin typeface="+mn-lt"/>
              </a:rPr>
              <a:t>Adequate analysis to assess drug results</a:t>
            </a:r>
          </a:p>
        </p:txBody>
      </p:sp>
      <p:sp>
        <p:nvSpPr>
          <p:cNvPr id="4" name="Rectangle 3"/>
          <p:cNvSpPr/>
          <p:nvPr/>
        </p:nvSpPr>
        <p:spPr>
          <a:xfrm>
            <a:off x="6061242" y="4677412"/>
            <a:ext cx="2396958" cy="307777"/>
          </a:xfrm>
          <a:prstGeom prst="rect">
            <a:avLst/>
          </a:prstGeom>
        </p:spPr>
        <p:txBody>
          <a:bodyPr wrap="square">
            <a:spAutoFit/>
          </a:bodyPr>
          <a:lstStyle/>
          <a:p>
            <a:r>
              <a:rPr lang="en-US" sz="1400" dirty="0">
                <a:solidFill>
                  <a:schemeClr val="bg1">
                    <a:lumMod val="75000"/>
                  </a:schemeClr>
                </a:solidFill>
                <a:latin typeface="+mn-lt"/>
              </a:rPr>
              <a:t>Regulations 21CFR314.126 </a:t>
            </a:r>
          </a:p>
        </p:txBody>
      </p:sp>
      <p:grpSp>
        <p:nvGrpSpPr>
          <p:cNvPr id="10" name="Group 9">
            <a:extLst>
              <a:ext uri="{FF2B5EF4-FFF2-40B4-BE49-F238E27FC236}">
                <a16:creationId xmlns:a16="http://schemas.microsoft.com/office/drawing/2014/main" id="{08AD747F-34BD-4823-B926-ED94B07E29E3}"/>
              </a:ext>
            </a:extLst>
          </p:cNvPr>
          <p:cNvGrpSpPr/>
          <p:nvPr/>
        </p:nvGrpSpPr>
        <p:grpSpPr>
          <a:xfrm>
            <a:off x="480061" y="2248584"/>
            <a:ext cx="2008793" cy="646331"/>
            <a:chOff x="493300" y="2220390"/>
            <a:chExt cx="2008793" cy="646331"/>
          </a:xfrm>
        </p:grpSpPr>
        <p:sp>
          <p:nvSpPr>
            <p:cNvPr id="6" name="TextBox 5">
              <a:extLst>
                <a:ext uri="{FF2B5EF4-FFF2-40B4-BE49-F238E27FC236}">
                  <a16:creationId xmlns:a16="http://schemas.microsoft.com/office/drawing/2014/main" id="{E8307DB3-48D8-4F92-9278-48C5FAB6759B}"/>
                </a:ext>
              </a:extLst>
            </p:cNvPr>
            <p:cNvSpPr txBox="1"/>
            <p:nvPr/>
          </p:nvSpPr>
          <p:spPr>
            <a:xfrm>
              <a:off x="493300" y="2220390"/>
              <a:ext cx="1653753" cy="646331"/>
            </a:xfrm>
            <a:prstGeom prst="rect">
              <a:avLst/>
            </a:prstGeom>
            <a:noFill/>
            <a:ln>
              <a:noFill/>
            </a:ln>
          </p:spPr>
          <p:txBody>
            <a:bodyPr wrap="square" rtlCol="0">
              <a:spAutoFit/>
            </a:bodyPr>
            <a:lstStyle/>
            <a:p>
              <a:r>
                <a:rPr lang="en-US" dirty="0">
                  <a:solidFill>
                    <a:srgbClr val="007CBA"/>
                  </a:solidFill>
                  <a:latin typeface="+mn-lt"/>
                </a:rPr>
                <a:t>Ordinarily randomization</a:t>
              </a:r>
            </a:p>
          </p:txBody>
        </p:sp>
        <p:cxnSp>
          <p:nvCxnSpPr>
            <p:cNvPr id="20" name="Straight Arrow Connector 19">
              <a:extLst>
                <a:ext uri="{FF2B5EF4-FFF2-40B4-BE49-F238E27FC236}">
                  <a16:creationId xmlns:a16="http://schemas.microsoft.com/office/drawing/2014/main" id="{B64E5A3B-FC52-42F2-9651-6ADC633D8CFA}"/>
                </a:ext>
              </a:extLst>
            </p:cNvPr>
            <p:cNvCxnSpPr>
              <a:cxnSpLocks/>
            </p:cNvCxnSpPr>
            <p:nvPr/>
          </p:nvCxnSpPr>
          <p:spPr>
            <a:xfrm rot="10800000" flipH="1">
              <a:off x="2044894" y="2543556"/>
              <a:ext cx="457199" cy="0"/>
            </a:xfrm>
            <a:prstGeom prst="straightConnector1">
              <a:avLst/>
            </a:prstGeom>
            <a:ln w="38100">
              <a:solidFill>
                <a:srgbClr val="007CBA"/>
              </a:solidFill>
              <a:tailEnd type="triangle" w="lg" len="lg"/>
            </a:ln>
          </p:spPr>
          <p:style>
            <a:lnRef idx="2">
              <a:schemeClr val="accent1"/>
            </a:lnRef>
            <a:fillRef idx="0">
              <a:schemeClr val="accent1"/>
            </a:fillRef>
            <a:effectRef idx="1">
              <a:schemeClr val="accent1"/>
            </a:effectRef>
            <a:fontRef idx="minor">
              <a:schemeClr val="tx1"/>
            </a:fontRef>
          </p:style>
        </p:cxnSp>
      </p:grpSp>
      <p:grpSp>
        <p:nvGrpSpPr>
          <p:cNvPr id="14" name="Group 13">
            <a:extLst>
              <a:ext uri="{FF2B5EF4-FFF2-40B4-BE49-F238E27FC236}">
                <a16:creationId xmlns:a16="http://schemas.microsoft.com/office/drawing/2014/main" id="{C844DDB2-7D52-4A6F-99BA-AC1836EB073D}"/>
              </a:ext>
            </a:extLst>
          </p:cNvPr>
          <p:cNvGrpSpPr/>
          <p:nvPr/>
        </p:nvGrpSpPr>
        <p:grpSpPr>
          <a:xfrm>
            <a:off x="475174" y="2992538"/>
            <a:ext cx="2008793" cy="369332"/>
            <a:chOff x="493300" y="2980526"/>
            <a:chExt cx="2008793" cy="369332"/>
          </a:xfrm>
        </p:grpSpPr>
        <p:sp>
          <p:nvSpPr>
            <p:cNvPr id="7" name="TextBox 6">
              <a:extLst>
                <a:ext uri="{FF2B5EF4-FFF2-40B4-BE49-F238E27FC236}">
                  <a16:creationId xmlns:a16="http://schemas.microsoft.com/office/drawing/2014/main" id="{F1ABBB35-73B7-4DCD-9F8B-35E03A5E178E}"/>
                </a:ext>
              </a:extLst>
            </p:cNvPr>
            <p:cNvSpPr txBox="1"/>
            <p:nvPr/>
          </p:nvSpPr>
          <p:spPr>
            <a:xfrm>
              <a:off x="493300" y="2980526"/>
              <a:ext cx="1559175" cy="369332"/>
            </a:xfrm>
            <a:prstGeom prst="rect">
              <a:avLst/>
            </a:prstGeom>
            <a:solidFill>
              <a:schemeClr val="bg1"/>
            </a:solidFill>
            <a:ln>
              <a:noFill/>
            </a:ln>
          </p:spPr>
          <p:txBody>
            <a:bodyPr wrap="square" rtlCol="0">
              <a:spAutoFit/>
            </a:bodyPr>
            <a:lstStyle/>
            <a:p>
              <a:r>
                <a:rPr lang="en-US" dirty="0">
                  <a:solidFill>
                    <a:srgbClr val="007CBA"/>
                  </a:solidFill>
                  <a:latin typeface="+mn-lt"/>
                </a:rPr>
                <a:t>Blinding</a:t>
              </a:r>
            </a:p>
          </p:txBody>
        </p:sp>
        <p:cxnSp>
          <p:nvCxnSpPr>
            <p:cNvPr id="21" name="Straight Arrow Connector 20">
              <a:extLst>
                <a:ext uri="{FF2B5EF4-FFF2-40B4-BE49-F238E27FC236}">
                  <a16:creationId xmlns:a16="http://schemas.microsoft.com/office/drawing/2014/main" id="{4F3E304B-5B3C-4888-8BC7-A1508B7A1D44}"/>
                </a:ext>
              </a:extLst>
            </p:cNvPr>
            <p:cNvCxnSpPr>
              <a:cxnSpLocks/>
            </p:cNvCxnSpPr>
            <p:nvPr/>
          </p:nvCxnSpPr>
          <p:spPr>
            <a:xfrm>
              <a:off x="1524000" y="3165192"/>
              <a:ext cx="978093" cy="0"/>
            </a:xfrm>
            <a:prstGeom prst="straightConnector1">
              <a:avLst/>
            </a:prstGeom>
            <a:ln w="38100">
              <a:solidFill>
                <a:srgbClr val="007CBA"/>
              </a:solidFill>
              <a:tailEnd type="triangle" w="lg" len="lg"/>
            </a:ln>
          </p:spPr>
          <p:style>
            <a:lnRef idx="2">
              <a:schemeClr val="accent1"/>
            </a:lnRef>
            <a:fillRef idx="0">
              <a:schemeClr val="accent1"/>
            </a:fillRef>
            <a:effectRef idx="1">
              <a:schemeClr val="accent1"/>
            </a:effectRef>
            <a:fontRef idx="minor">
              <a:schemeClr val="tx1"/>
            </a:fontRef>
          </p:style>
        </p:cxnSp>
      </p:grpSp>
      <p:grpSp>
        <p:nvGrpSpPr>
          <p:cNvPr id="11" name="Group 10">
            <a:extLst>
              <a:ext uri="{FF2B5EF4-FFF2-40B4-BE49-F238E27FC236}">
                <a16:creationId xmlns:a16="http://schemas.microsoft.com/office/drawing/2014/main" id="{76C4F1DB-2821-489A-ADA2-BB1DDDE07C36}"/>
              </a:ext>
            </a:extLst>
          </p:cNvPr>
          <p:cNvGrpSpPr/>
          <p:nvPr/>
        </p:nvGrpSpPr>
        <p:grpSpPr>
          <a:xfrm>
            <a:off x="475174" y="1319964"/>
            <a:ext cx="2110952" cy="646331"/>
            <a:chOff x="475174" y="1319964"/>
            <a:chExt cx="2110952" cy="646331"/>
          </a:xfrm>
        </p:grpSpPr>
        <p:sp>
          <p:nvSpPr>
            <p:cNvPr id="5" name="TextBox 4">
              <a:extLst>
                <a:ext uri="{FF2B5EF4-FFF2-40B4-BE49-F238E27FC236}">
                  <a16:creationId xmlns:a16="http://schemas.microsoft.com/office/drawing/2014/main" id="{791A25E9-07F6-48CF-BED6-351761FDE6F1}"/>
                </a:ext>
              </a:extLst>
            </p:cNvPr>
            <p:cNvSpPr txBox="1"/>
            <p:nvPr/>
          </p:nvSpPr>
          <p:spPr>
            <a:xfrm>
              <a:off x="475174" y="1319964"/>
              <a:ext cx="1661333" cy="646331"/>
            </a:xfrm>
            <a:prstGeom prst="rect">
              <a:avLst/>
            </a:prstGeom>
            <a:solidFill>
              <a:schemeClr val="bg1"/>
            </a:solidFill>
            <a:ln>
              <a:noFill/>
            </a:ln>
          </p:spPr>
          <p:txBody>
            <a:bodyPr wrap="square" rtlCol="0">
              <a:spAutoFit/>
            </a:bodyPr>
            <a:lstStyle/>
            <a:p>
              <a:r>
                <a:rPr lang="en-US" dirty="0">
                  <a:solidFill>
                    <a:srgbClr val="007CBA"/>
                  </a:solidFill>
                  <a:latin typeface="+mn-lt"/>
                </a:rPr>
                <a:t>For special circumstances</a:t>
              </a:r>
            </a:p>
          </p:txBody>
        </p:sp>
        <p:cxnSp>
          <p:nvCxnSpPr>
            <p:cNvPr id="12" name="Straight Arrow Connector 11">
              <a:extLst>
                <a:ext uri="{FF2B5EF4-FFF2-40B4-BE49-F238E27FC236}">
                  <a16:creationId xmlns:a16="http://schemas.microsoft.com/office/drawing/2014/main" id="{B1EB9E13-C6DC-431A-988A-CCB258A565DC}"/>
                </a:ext>
              </a:extLst>
            </p:cNvPr>
            <p:cNvCxnSpPr>
              <a:cxnSpLocks/>
            </p:cNvCxnSpPr>
            <p:nvPr/>
          </p:nvCxnSpPr>
          <p:spPr>
            <a:xfrm rot="10800000" flipH="1">
              <a:off x="2128927" y="1643130"/>
              <a:ext cx="457199" cy="0"/>
            </a:xfrm>
            <a:prstGeom prst="straightConnector1">
              <a:avLst/>
            </a:prstGeom>
            <a:ln w="38100">
              <a:solidFill>
                <a:srgbClr val="007CBA"/>
              </a:solidFill>
              <a:tailEnd type="triangle" w="lg" len="lg"/>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51799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F537DD46-3F19-44E9-8D16-3FFBB6CF8FA1}"/>
              </a:ext>
            </a:extLst>
          </p:cNvPr>
          <p:cNvSpPr>
            <a:spLocks noGrp="1"/>
          </p:cNvSpPr>
          <p:nvPr>
            <p:ph sz="half" idx="2"/>
          </p:nvPr>
        </p:nvSpPr>
        <p:spPr>
          <a:xfrm>
            <a:off x="3657600" y="1278017"/>
            <a:ext cx="4724400" cy="3051336"/>
          </a:xfrm>
        </p:spPr>
        <p:txBody>
          <a:bodyPr>
            <a:normAutofit/>
          </a:bodyPr>
          <a:lstStyle/>
          <a:p>
            <a:pPr>
              <a:spcBef>
                <a:spcPts val="900"/>
              </a:spcBef>
              <a:spcAft>
                <a:spcPts val="450"/>
              </a:spcAft>
            </a:pPr>
            <a:r>
              <a:rPr lang="en-US" sz="1800" dirty="0">
                <a:latin typeface="+mn-lt"/>
              </a:rPr>
              <a:t>Intended for drug &amp; biological products</a:t>
            </a:r>
          </a:p>
          <a:p>
            <a:pPr>
              <a:spcBef>
                <a:spcPts val="900"/>
              </a:spcBef>
              <a:spcAft>
                <a:spcPts val="450"/>
              </a:spcAft>
            </a:pPr>
            <a:r>
              <a:rPr lang="en-US" sz="1800" dirty="0">
                <a:latin typeface="+mn-lt"/>
              </a:rPr>
              <a:t>Outlines FDA’s plan to implement the RWE program</a:t>
            </a:r>
          </a:p>
          <a:p>
            <a:pPr>
              <a:spcBef>
                <a:spcPts val="900"/>
              </a:spcBef>
            </a:pPr>
            <a:r>
              <a:rPr lang="en-US" sz="1800" dirty="0">
                <a:latin typeface="+mn-lt"/>
              </a:rPr>
              <a:t>Multifaceted program</a:t>
            </a:r>
          </a:p>
          <a:p>
            <a:pPr lvl="1"/>
            <a:r>
              <a:rPr lang="en-US" dirty="0">
                <a:latin typeface="+mn-lt"/>
              </a:rPr>
              <a:t>Internal processes </a:t>
            </a:r>
          </a:p>
          <a:p>
            <a:pPr lvl="1"/>
            <a:r>
              <a:rPr lang="en-US" dirty="0">
                <a:latin typeface="+mn-lt"/>
              </a:rPr>
              <a:t>Guidance development</a:t>
            </a:r>
          </a:p>
          <a:p>
            <a:pPr lvl="1"/>
            <a:r>
              <a:rPr lang="en-US" dirty="0">
                <a:latin typeface="+mn-lt"/>
              </a:rPr>
              <a:t>Stakeholder engagement</a:t>
            </a:r>
          </a:p>
          <a:p>
            <a:pPr lvl="1">
              <a:spcAft>
                <a:spcPts val="450"/>
              </a:spcAft>
            </a:pPr>
            <a:r>
              <a:rPr lang="en-US" dirty="0">
                <a:latin typeface="+mn-lt"/>
              </a:rPr>
              <a:t>Demonstration projects</a:t>
            </a:r>
          </a:p>
        </p:txBody>
      </p:sp>
      <p:pic>
        <p:nvPicPr>
          <p:cNvPr id="6" name="Content Placeholder 6">
            <a:hlinkClick r:id="rId3"/>
            <a:extLst>
              <a:ext uri="{FF2B5EF4-FFF2-40B4-BE49-F238E27FC236}">
                <a16:creationId xmlns:a16="http://schemas.microsoft.com/office/drawing/2014/main" id="{58BD3B03-CFC0-4BB6-8F7A-06B0482B6FF3}"/>
              </a:ext>
            </a:extLst>
          </p:cNvPr>
          <p:cNvPicPr>
            <a:picLocks noChangeAspect="1"/>
          </p:cNvPicPr>
          <p:nvPr/>
        </p:nvPicPr>
        <p:blipFill>
          <a:blip r:embed="rId4"/>
          <a:stretch>
            <a:fillRect/>
          </a:stretch>
        </p:blipFill>
        <p:spPr>
          <a:xfrm>
            <a:off x="990600" y="971548"/>
            <a:ext cx="2513331" cy="3664275"/>
          </a:xfrm>
          <a:prstGeom prst="rect">
            <a:avLst/>
          </a:prstGeom>
        </p:spPr>
      </p:pic>
      <p:sp>
        <p:nvSpPr>
          <p:cNvPr id="3" name="TextBox 2">
            <a:extLst>
              <a:ext uri="{FF2B5EF4-FFF2-40B4-BE49-F238E27FC236}">
                <a16:creationId xmlns:a16="http://schemas.microsoft.com/office/drawing/2014/main" id="{9D9CC813-6C39-4E17-BF31-4BF767E0D289}"/>
              </a:ext>
            </a:extLst>
          </p:cNvPr>
          <p:cNvSpPr txBox="1"/>
          <p:nvPr/>
        </p:nvSpPr>
        <p:spPr>
          <a:xfrm>
            <a:off x="304800" y="4803901"/>
            <a:ext cx="5433060" cy="307777"/>
          </a:xfrm>
          <a:prstGeom prst="rect">
            <a:avLst/>
          </a:prstGeom>
          <a:noFill/>
        </p:spPr>
        <p:txBody>
          <a:bodyPr wrap="square" rtlCol="0">
            <a:spAutoFit/>
          </a:bodyPr>
          <a:lstStyle/>
          <a:p>
            <a:r>
              <a:rPr lang="en-US" sz="1400" dirty="0">
                <a:solidFill>
                  <a:schemeClr val="bg1">
                    <a:lumMod val="50000"/>
                  </a:schemeClr>
                </a:solidFill>
                <a:latin typeface="+mn-lt"/>
              </a:rPr>
              <a:t>FDA RWE Program Framework: https://go.usa.gov/xmQnf </a:t>
            </a:r>
          </a:p>
        </p:txBody>
      </p:sp>
      <p:sp>
        <p:nvSpPr>
          <p:cNvPr id="5" name="Title 1">
            <a:extLst>
              <a:ext uri="{FF2B5EF4-FFF2-40B4-BE49-F238E27FC236}">
                <a16:creationId xmlns:a16="http://schemas.microsoft.com/office/drawing/2014/main" id="{8FD9B20C-9DC2-444A-B4EC-008441A4980B}"/>
              </a:ext>
            </a:extLst>
          </p:cNvPr>
          <p:cNvSpPr>
            <a:spLocks noGrp="1"/>
          </p:cNvSpPr>
          <p:nvPr>
            <p:ph type="title"/>
          </p:nvPr>
        </p:nvSpPr>
        <p:spPr>
          <a:xfrm>
            <a:off x="914400" y="185710"/>
            <a:ext cx="7315200" cy="550688"/>
          </a:xfrm>
        </p:spPr>
        <p:txBody>
          <a:bodyPr>
            <a:noAutofit/>
          </a:bodyPr>
          <a:lstStyle/>
          <a:p>
            <a:pPr marL="457200"/>
            <a:r>
              <a:rPr lang="en-US" sz="3000" b="1" dirty="0">
                <a:solidFill>
                  <a:srgbClr val="222C67"/>
                </a:solidFill>
                <a:latin typeface="Georgia Pro" panose="02040502050405020303" pitchFamily="18" charset="0"/>
              </a:rPr>
              <a:t>FDA RWE Program Framework</a:t>
            </a:r>
          </a:p>
        </p:txBody>
      </p:sp>
    </p:spTree>
    <p:extLst>
      <p:ext uri="{BB962C8B-B14F-4D97-AF65-F5344CB8AC3E}">
        <p14:creationId xmlns:p14="http://schemas.microsoft.com/office/powerpoint/2010/main" val="1524086313"/>
      </p:ext>
    </p:extLst>
  </p:cSld>
  <p:clrMapOvr>
    <a:masterClrMapping/>
  </p:clrMapOvr>
</p:sld>
</file>

<file path=ppt/theme/theme1.xml><?xml version="1.0" encoding="utf-8"?>
<a:theme xmlns:a="http://schemas.openxmlformats.org/drawingml/2006/main" name="ppt1DB1.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Helvetica">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190512 causal inference framework.pptx" id="{D1BA8010-4E29-4959-9DAD-45B21AA667BE}" vid="{9F44BB56-00FB-4EBC-A98F-F5D2AF775CC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16x19 Helvetica FDA Blue</Template>
  <TotalTime>2380</TotalTime>
  <Words>1108</Words>
  <Application>Microsoft Office PowerPoint</Application>
  <PresentationFormat>On-screen Show (16:9)</PresentationFormat>
  <Paragraphs>186</Paragraphs>
  <Slides>20</Slides>
  <Notes>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ＭＳ Ｐゴシック</vt:lpstr>
      <vt:lpstr>Arial</vt:lpstr>
      <vt:lpstr>Arial Nova</vt:lpstr>
      <vt:lpstr>Calibri</vt:lpstr>
      <vt:lpstr>Cambria Math</vt:lpstr>
      <vt:lpstr>Georgia Pro</vt:lpstr>
      <vt:lpstr>Helvetica</vt:lpstr>
      <vt:lpstr>Roboto Condensed</vt:lpstr>
      <vt:lpstr>Times New Roman</vt:lpstr>
      <vt:lpstr>ppt1DB1.tmp</vt:lpstr>
      <vt:lpstr>PowerPoint Presentation</vt:lpstr>
      <vt:lpstr>Disclaimer</vt:lpstr>
      <vt:lpstr>Center for Biologics Evaluation &amp; Research</vt:lpstr>
      <vt:lpstr>Products Regulated by CBER</vt:lpstr>
      <vt:lpstr>FDA Definitions</vt:lpstr>
      <vt:lpstr>Spectrum of Potential Uses of RWD </vt:lpstr>
      <vt:lpstr>Substantial Evidence Efficacy</vt:lpstr>
      <vt:lpstr>Adequate &amp; Well-Controlled Study</vt:lpstr>
      <vt:lpstr>FDA RWE Program Framework</vt:lpstr>
      <vt:lpstr>Evaluation Framework of RWD/RWE Used in Regulatory Decisions</vt:lpstr>
      <vt:lpstr>Fitness of RWD</vt:lpstr>
      <vt:lpstr>PowerPoint Presentation</vt:lpstr>
      <vt:lpstr>Guidance Documents</vt:lpstr>
      <vt:lpstr>Recap</vt:lpstr>
      <vt:lpstr>Examples</vt:lpstr>
      <vt:lpstr>ASA BIOP RWE Scientific Working Group</vt:lpstr>
      <vt:lpstr>ASA BIOP RWE SWG Project Plan</vt:lpstr>
      <vt:lpstr>Let’s Work Together!</vt:lpstr>
      <vt:lpstr>Acknowledgements</vt:lpstr>
      <vt:lpstr>PowerPoint Presentation</vt:lpstr>
    </vt:vector>
  </TitlesOfParts>
  <Company>US FDA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 Martin</dc:creator>
  <cp:lastModifiedBy>Ho, Martin</cp:lastModifiedBy>
  <cp:revision>125</cp:revision>
  <cp:lastPrinted>2013-06-18T15:33:48Z</cp:lastPrinted>
  <dcterms:created xsi:type="dcterms:W3CDTF">2019-05-13T12:52:06Z</dcterms:created>
  <dcterms:modified xsi:type="dcterms:W3CDTF">2019-05-21T17:59:18Z</dcterms:modified>
</cp:coreProperties>
</file>